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0" r:id="rId4"/>
    <p:sldId id="271" r:id="rId5"/>
    <p:sldId id="261" r:id="rId6"/>
    <p:sldId id="267" r:id="rId7"/>
    <p:sldId id="262" r:id="rId8"/>
    <p:sldId id="268" r:id="rId9"/>
    <p:sldId id="263" r:id="rId10"/>
    <p:sldId id="269" r:id="rId11"/>
    <p:sldId id="264" r:id="rId12"/>
    <p:sldId id="270"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1"/>
    <p:restoredTop sz="96327"/>
  </p:normalViewPr>
  <p:slideViewPr>
    <p:cSldViewPr snapToGrid="0">
      <p:cViewPr varScale="1">
        <p:scale>
          <a:sx n="50" d="100"/>
          <a:sy n="50" d="100"/>
        </p:scale>
        <p:origin x="16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DEC82B8-E9FD-48B6-BD03-9504035402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52D112-DF99-4FC8-985E-CB61EDB5EDED}">
      <dgm:prSet/>
      <dgm:spPr/>
      <dgm:t>
        <a:bodyPr/>
        <a:lstStyle/>
        <a:p>
          <a:r>
            <a:rPr lang="en-US"/>
            <a:t>It is a summary of a research project aimed at a scientific audience</a:t>
          </a:r>
        </a:p>
      </dgm:t>
    </dgm:pt>
    <dgm:pt modelId="{B0FDF260-DA09-410B-8333-0BD487BE9CB1}" type="parTrans" cxnId="{B74D8A04-746E-4F65-A1FB-0C4C493D5429}">
      <dgm:prSet/>
      <dgm:spPr/>
      <dgm:t>
        <a:bodyPr/>
        <a:lstStyle/>
        <a:p>
          <a:endParaRPr lang="en-US"/>
        </a:p>
      </dgm:t>
    </dgm:pt>
    <dgm:pt modelId="{EFE2366D-0920-4A06-8854-7638AFD0A3B4}" type="sibTrans" cxnId="{B74D8A04-746E-4F65-A1FB-0C4C493D5429}">
      <dgm:prSet/>
      <dgm:spPr/>
      <dgm:t>
        <a:bodyPr/>
        <a:lstStyle/>
        <a:p>
          <a:endParaRPr lang="en-US"/>
        </a:p>
      </dgm:t>
    </dgm:pt>
    <dgm:pt modelId="{BBED10D3-200C-4959-A72E-223F41301F90}">
      <dgm:prSet/>
      <dgm:spPr/>
      <dgm:t>
        <a:bodyPr/>
        <a:lstStyle/>
        <a:p>
          <a:r>
            <a:rPr lang="en-US"/>
            <a:t>It contains an introduction and background, some description of the methodological aspects of the research and the major findings and their implications</a:t>
          </a:r>
        </a:p>
      </dgm:t>
    </dgm:pt>
    <dgm:pt modelId="{DBD9A2AD-3B73-43BF-915B-E614AF463668}" type="parTrans" cxnId="{4E6FB128-2694-4849-A232-0E171A36BE9E}">
      <dgm:prSet/>
      <dgm:spPr/>
      <dgm:t>
        <a:bodyPr/>
        <a:lstStyle/>
        <a:p>
          <a:endParaRPr lang="en-US"/>
        </a:p>
      </dgm:t>
    </dgm:pt>
    <dgm:pt modelId="{BBFFE400-1EA3-450A-AD18-616810EB1F9E}" type="sibTrans" cxnId="{4E6FB128-2694-4849-A232-0E171A36BE9E}">
      <dgm:prSet/>
      <dgm:spPr/>
      <dgm:t>
        <a:bodyPr/>
        <a:lstStyle/>
        <a:p>
          <a:endParaRPr lang="en-US"/>
        </a:p>
      </dgm:t>
    </dgm:pt>
    <dgm:pt modelId="{58DC634B-CA85-424F-888D-74AD0187DB6B}">
      <dgm:prSet/>
      <dgm:spPr/>
      <dgm:t>
        <a:bodyPr/>
        <a:lstStyle/>
        <a:p>
          <a:r>
            <a:rPr lang="en-US" dirty="0"/>
            <a:t>An abstract is always short (from 100 words to about 300 words)</a:t>
          </a:r>
        </a:p>
      </dgm:t>
    </dgm:pt>
    <dgm:pt modelId="{99319430-A478-47DA-B64F-20B57C6FADF3}" type="parTrans" cxnId="{BE0C49AE-CBFA-4A37-A9FD-7892064A4726}">
      <dgm:prSet/>
      <dgm:spPr/>
      <dgm:t>
        <a:bodyPr/>
        <a:lstStyle/>
        <a:p>
          <a:endParaRPr lang="en-US"/>
        </a:p>
      </dgm:t>
    </dgm:pt>
    <dgm:pt modelId="{5E60E8DB-2C5D-4E82-A096-D8695C5A7679}" type="sibTrans" cxnId="{BE0C49AE-CBFA-4A37-A9FD-7892064A4726}">
      <dgm:prSet/>
      <dgm:spPr/>
      <dgm:t>
        <a:bodyPr/>
        <a:lstStyle/>
        <a:p>
          <a:endParaRPr lang="en-US"/>
        </a:p>
      </dgm:t>
    </dgm:pt>
    <dgm:pt modelId="{E187B4EF-7A73-42E3-A825-ED5180F3A961}" type="pres">
      <dgm:prSet presAssocID="{FDEC82B8-E9FD-48B6-BD03-95040354026E}" presName="root" presStyleCnt="0">
        <dgm:presLayoutVars>
          <dgm:dir/>
          <dgm:resizeHandles val="exact"/>
        </dgm:presLayoutVars>
      </dgm:prSet>
      <dgm:spPr/>
    </dgm:pt>
    <dgm:pt modelId="{775742B8-E981-4387-B941-D31D6B7A804D}" type="pres">
      <dgm:prSet presAssocID="{6B52D112-DF99-4FC8-985E-CB61EDB5EDED}" presName="compNode" presStyleCnt="0"/>
      <dgm:spPr/>
    </dgm:pt>
    <dgm:pt modelId="{02308A9F-A41F-4FD2-BDF2-3ABDCA81F2BA}" type="pres">
      <dgm:prSet presAssocID="{6B52D112-DF99-4FC8-985E-CB61EDB5EDED}" presName="bgRect" presStyleLbl="bgShp" presStyleIdx="0" presStyleCnt="3"/>
      <dgm:spPr/>
    </dgm:pt>
    <dgm:pt modelId="{CEDE72D7-6C22-4B0E-AE96-B9A1A3E9637C}" type="pres">
      <dgm:prSet presAssocID="{6B52D112-DF99-4FC8-985E-CB61EDB5ED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CA7FEB10-E9BA-40AD-84F9-A862B8BF2CB5}" type="pres">
      <dgm:prSet presAssocID="{6B52D112-DF99-4FC8-985E-CB61EDB5EDED}" presName="spaceRect" presStyleCnt="0"/>
      <dgm:spPr/>
    </dgm:pt>
    <dgm:pt modelId="{729187BE-4E60-4412-9730-3C7F954B1AF8}" type="pres">
      <dgm:prSet presAssocID="{6B52D112-DF99-4FC8-985E-CB61EDB5EDED}" presName="parTx" presStyleLbl="revTx" presStyleIdx="0" presStyleCnt="3">
        <dgm:presLayoutVars>
          <dgm:chMax val="0"/>
          <dgm:chPref val="0"/>
        </dgm:presLayoutVars>
      </dgm:prSet>
      <dgm:spPr/>
    </dgm:pt>
    <dgm:pt modelId="{3D5FB8FB-9EDD-4EFD-969E-EEBACB53ACEC}" type="pres">
      <dgm:prSet presAssocID="{EFE2366D-0920-4A06-8854-7638AFD0A3B4}" presName="sibTrans" presStyleCnt="0"/>
      <dgm:spPr/>
    </dgm:pt>
    <dgm:pt modelId="{F5DA8D40-3F8D-495F-8AA2-D87DC2BBA26D}" type="pres">
      <dgm:prSet presAssocID="{BBED10D3-200C-4959-A72E-223F41301F90}" presName="compNode" presStyleCnt="0"/>
      <dgm:spPr/>
    </dgm:pt>
    <dgm:pt modelId="{F535D0CC-3CCB-4252-8808-FA069B4517E0}" type="pres">
      <dgm:prSet presAssocID="{BBED10D3-200C-4959-A72E-223F41301F90}" presName="bgRect" presStyleLbl="bgShp" presStyleIdx="1" presStyleCnt="3"/>
      <dgm:spPr/>
    </dgm:pt>
    <dgm:pt modelId="{9C43A689-61B1-4F4B-B960-15428E4AB3C7}" type="pres">
      <dgm:prSet presAssocID="{BBED10D3-200C-4959-A72E-223F41301F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87E0B64-4D6D-4548-AD86-7A74C8F14173}" type="pres">
      <dgm:prSet presAssocID="{BBED10D3-200C-4959-A72E-223F41301F90}" presName="spaceRect" presStyleCnt="0"/>
      <dgm:spPr/>
    </dgm:pt>
    <dgm:pt modelId="{63173185-47A1-499B-9548-A865C3C8C454}" type="pres">
      <dgm:prSet presAssocID="{BBED10D3-200C-4959-A72E-223F41301F90}" presName="parTx" presStyleLbl="revTx" presStyleIdx="1" presStyleCnt="3">
        <dgm:presLayoutVars>
          <dgm:chMax val="0"/>
          <dgm:chPref val="0"/>
        </dgm:presLayoutVars>
      </dgm:prSet>
      <dgm:spPr/>
    </dgm:pt>
    <dgm:pt modelId="{ADC5B440-325F-42CE-9803-F50344559105}" type="pres">
      <dgm:prSet presAssocID="{BBFFE400-1EA3-450A-AD18-616810EB1F9E}" presName="sibTrans" presStyleCnt="0"/>
      <dgm:spPr/>
    </dgm:pt>
    <dgm:pt modelId="{336BB935-A676-4AFD-8719-879418E6F178}" type="pres">
      <dgm:prSet presAssocID="{58DC634B-CA85-424F-888D-74AD0187DB6B}" presName="compNode" presStyleCnt="0"/>
      <dgm:spPr/>
    </dgm:pt>
    <dgm:pt modelId="{9B265937-6BDC-4B05-B8EA-3F68EA26FC23}" type="pres">
      <dgm:prSet presAssocID="{58DC634B-CA85-424F-888D-74AD0187DB6B}" presName="bgRect" presStyleLbl="bgShp" presStyleIdx="2" presStyleCnt="3"/>
      <dgm:spPr/>
    </dgm:pt>
    <dgm:pt modelId="{E9B49378-959B-4471-AD39-4AA329B918F7}" type="pres">
      <dgm:prSet presAssocID="{58DC634B-CA85-424F-888D-74AD0187DB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8A2F4419-B59E-4DF1-A57D-84F805D1400A}" type="pres">
      <dgm:prSet presAssocID="{58DC634B-CA85-424F-888D-74AD0187DB6B}" presName="spaceRect" presStyleCnt="0"/>
      <dgm:spPr/>
    </dgm:pt>
    <dgm:pt modelId="{75217F9D-E361-4921-9B6A-E85775D2B264}" type="pres">
      <dgm:prSet presAssocID="{58DC634B-CA85-424F-888D-74AD0187DB6B}" presName="parTx" presStyleLbl="revTx" presStyleIdx="2" presStyleCnt="3">
        <dgm:presLayoutVars>
          <dgm:chMax val="0"/>
          <dgm:chPref val="0"/>
        </dgm:presLayoutVars>
      </dgm:prSet>
      <dgm:spPr/>
    </dgm:pt>
  </dgm:ptLst>
  <dgm:cxnLst>
    <dgm:cxn modelId="{B74D8A04-746E-4F65-A1FB-0C4C493D5429}" srcId="{FDEC82B8-E9FD-48B6-BD03-95040354026E}" destId="{6B52D112-DF99-4FC8-985E-CB61EDB5EDED}" srcOrd="0" destOrd="0" parTransId="{B0FDF260-DA09-410B-8333-0BD487BE9CB1}" sibTransId="{EFE2366D-0920-4A06-8854-7638AFD0A3B4}"/>
    <dgm:cxn modelId="{21FDC21D-89C8-4FD8-904C-5D871201D4C5}" type="presOf" srcId="{BBED10D3-200C-4959-A72E-223F41301F90}" destId="{63173185-47A1-499B-9548-A865C3C8C454}" srcOrd="0" destOrd="0" presId="urn:microsoft.com/office/officeart/2018/2/layout/IconVerticalSolidList"/>
    <dgm:cxn modelId="{4E6FB128-2694-4849-A232-0E171A36BE9E}" srcId="{FDEC82B8-E9FD-48B6-BD03-95040354026E}" destId="{BBED10D3-200C-4959-A72E-223F41301F90}" srcOrd="1" destOrd="0" parTransId="{DBD9A2AD-3B73-43BF-915B-E614AF463668}" sibTransId="{BBFFE400-1EA3-450A-AD18-616810EB1F9E}"/>
    <dgm:cxn modelId="{4484502E-CF7E-44AD-B5F8-4523208E651F}" type="presOf" srcId="{58DC634B-CA85-424F-888D-74AD0187DB6B}" destId="{75217F9D-E361-4921-9B6A-E85775D2B264}" srcOrd="0" destOrd="0" presId="urn:microsoft.com/office/officeart/2018/2/layout/IconVerticalSolidList"/>
    <dgm:cxn modelId="{E12C373D-49D8-496F-B984-7AE53246AA53}" type="presOf" srcId="{6B52D112-DF99-4FC8-985E-CB61EDB5EDED}" destId="{729187BE-4E60-4412-9730-3C7F954B1AF8}" srcOrd="0" destOrd="0" presId="urn:microsoft.com/office/officeart/2018/2/layout/IconVerticalSolidList"/>
    <dgm:cxn modelId="{3E26769F-2866-41D0-82EB-ADD0A6503A85}" type="presOf" srcId="{FDEC82B8-E9FD-48B6-BD03-95040354026E}" destId="{E187B4EF-7A73-42E3-A825-ED5180F3A961}" srcOrd="0" destOrd="0" presId="urn:microsoft.com/office/officeart/2018/2/layout/IconVerticalSolidList"/>
    <dgm:cxn modelId="{BE0C49AE-CBFA-4A37-A9FD-7892064A4726}" srcId="{FDEC82B8-E9FD-48B6-BD03-95040354026E}" destId="{58DC634B-CA85-424F-888D-74AD0187DB6B}" srcOrd="2" destOrd="0" parTransId="{99319430-A478-47DA-B64F-20B57C6FADF3}" sibTransId="{5E60E8DB-2C5D-4E82-A096-D8695C5A7679}"/>
    <dgm:cxn modelId="{5B884EE9-E8F8-48EB-9446-AEA1200AA463}" type="presParOf" srcId="{E187B4EF-7A73-42E3-A825-ED5180F3A961}" destId="{775742B8-E981-4387-B941-D31D6B7A804D}" srcOrd="0" destOrd="0" presId="urn:microsoft.com/office/officeart/2018/2/layout/IconVerticalSolidList"/>
    <dgm:cxn modelId="{E1636C9B-E1CD-4D18-95A8-991E89544C96}" type="presParOf" srcId="{775742B8-E981-4387-B941-D31D6B7A804D}" destId="{02308A9F-A41F-4FD2-BDF2-3ABDCA81F2BA}" srcOrd="0" destOrd="0" presId="urn:microsoft.com/office/officeart/2018/2/layout/IconVerticalSolidList"/>
    <dgm:cxn modelId="{56A32F96-8173-4CF1-9E89-A9E96C5A90FE}" type="presParOf" srcId="{775742B8-E981-4387-B941-D31D6B7A804D}" destId="{CEDE72D7-6C22-4B0E-AE96-B9A1A3E9637C}" srcOrd="1" destOrd="0" presId="urn:microsoft.com/office/officeart/2018/2/layout/IconVerticalSolidList"/>
    <dgm:cxn modelId="{56E046B8-157D-4B74-A1E9-022F8821167A}" type="presParOf" srcId="{775742B8-E981-4387-B941-D31D6B7A804D}" destId="{CA7FEB10-E9BA-40AD-84F9-A862B8BF2CB5}" srcOrd="2" destOrd="0" presId="urn:microsoft.com/office/officeart/2018/2/layout/IconVerticalSolidList"/>
    <dgm:cxn modelId="{D99746B7-3CB9-47AC-8A93-9F2CCB05FDCA}" type="presParOf" srcId="{775742B8-E981-4387-B941-D31D6B7A804D}" destId="{729187BE-4E60-4412-9730-3C7F954B1AF8}" srcOrd="3" destOrd="0" presId="urn:microsoft.com/office/officeart/2018/2/layout/IconVerticalSolidList"/>
    <dgm:cxn modelId="{431ECA7D-0A10-43F4-B57C-99A1B312DD3B}" type="presParOf" srcId="{E187B4EF-7A73-42E3-A825-ED5180F3A961}" destId="{3D5FB8FB-9EDD-4EFD-969E-EEBACB53ACEC}" srcOrd="1" destOrd="0" presId="urn:microsoft.com/office/officeart/2018/2/layout/IconVerticalSolidList"/>
    <dgm:cxn modelId="{CB3E4578-D67A-40C6-B83A-61D643BDB5B1}" type="presParOf" srcId="{E187B4EF-7A73-42E3-A825-ED5180F3A961}" destId="{F5DA8D40-3F8D-495F-8AA2-D87DC2BBA26D}" srcOrd="2" destOrd="0" presId="urn:microsoft.com/office/officeart/2018/2/layout/IconVerticalSolidList"/>
    <dgm:cxn modelId="{C763D7FA-639D-4926-87D4-44ADC3019BFD}" type="presParOf" srcId="{F5DA8D40-3F8D-495F-8AA2-D87DC2BBA26D}" destId="{F535D0CC-3CCB-4252-8808-FA069B4517E0}" srcOrd="0" destOrd="0" presId="urn:microsoft.com/office/officeart/2018/2/layout/IconVerticalSolidList"/>
    <dgm:cxn modelId="{5FDB1EFA-3A62-4FAB-A33E-D1081F29CD17}" type="presParOf" srcId="{F5DA8D40-3F8D-495F-8AA2-D87DC2BBA26D}" destId="{9C43A689-61B1-4F4B-B960-15428E4AB3C7}" srcOrd="1" destOrd="0" presId="urn:microsoft.com/office/officeart/2018/2/layout/IconVerticalSolidList"/>
    <dgm:cxn modelId="{9BB86E04-4DC4-4CBD-BC49-93816D417C5E}" type="presParOf" srcId="{F5DA8D40-3F8D-495F-8AA2-D87DC2BBA26D}" destId="{D87E0B64-4D6D-4548-AD86-7A74C8F14173}" srcOrd="2" destOrd="0" presId="urn:microsoft.com/office/officeart/2018/2/layout/IconVerticalSolidList"/>
    <dgm:cxn modelId="{109855F3-ED95-4239-90B5-0CB2A8A790F3}" type="presParOf" srcId="{F5DA8D40-3F8D-495F-8AA2-D87DC2BBA26D}" destId="{63173185-47A1-499B-9548-A865C3C8C454}" srcOrd="3" destOrd="0" presId="urn:microsoft.com/office/officeart/2018/2/layout/IconVerticalSolidList"/>
    <dgm:cxn modelId="{20E66D4E-A510-4061-ACB1-CB3705C16CF8}" type="presParOf" srcId="{E187B4EF-7A73-42E3-A825-ED5180F3A961}" destId="{ADC5B440-325F-42CE-9803-F50344559105}" srcOrd="3" destOrd="0" presId="urn:microsoft.com/office/officeart/2018/2/layout/IconVerticalSolidList"/>
    <dgm:cxn modelId="{9BE844C2-9189-4449-A985-88D8011D9D65}" type="presParOf" srcId="{E187B4EF-7A73-42E3-A825-ED5180F3A961}" destId="{336BB935-A676-4AFD-8719-879418E6F178}" srcOrd="4" destOrd="0" presId="urn:microsoft.com/office/officeart/2018/2/layout/IconVerticalSolidList"/>
    <dgm:cxn modelId="{10CE3019-211B-4DEB-B1D7-2893AABB126A}" type="presParOf" srcId="{336BB935-A676-4AFD-8719-879418E6F178}" destId="{9B265937-6BDC-4B05-B8EA-3F68EA26FC23}" srcOrd="0" destOrd="0" presId="urn:microsoft.com/office/officeart/2018/2/layout/IconVerticalSolidList"/>
    <dgm:cxn modelId="{70364809-3B4A-423C-A6E9-FF0B676B2F49}" type="presParOf" srcId="{336BB935-A676-4AFD-8719-879418E6F178}" destId="{E9B49378-959B-4471-AD39-4AA329B918F7}" srcOrd="1" destOrd="0" presId="urn:microsoft.com/office/officeart/2018/2/layout/IconVerticalSolidList"/>
    <dgm:cxn modelId="{8D97F8A9-91BD-4BC6-987E-FC856DC05A3E}" type="presParOf" srcId="{336BB935-A676-4AFD-8719-879418E6F178}" destId="{8A2F4419-B59E-4DF1-A57D-84F805D1400A}" srcOrd="2" destOrd="0" presId="urn:microsoft.com/office/officeart/2018/2/layout/IconVerticalSolidList"/>
    <dgm:cxn modelId="{843E3450-DD26-4A42-B111-AD1584076586}" type="presParOf" srcId="{336BB935-A676-4AFD-8719-879418E6F178}" destId="{75217F9D-E361-4921-9B6A-E85775D2B2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FB98D-3E56-4DEC-867C-042DB7CA0D7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251377-2455-41E5-91F6-F2217E062A1A}">
      <dgm:prSet/>
      <dgm:spPr/>
      <dgm:t>
        <a:bodyPr/>
        <a:lstStyle/>
        <a:p>
          <a:r>
            <a:rPr lang="en-US"/>
            <a:t>The methods describe what you did in your study and how you did it</a:t>
          </a:r>
        </a:p>
      </dgm:t>
    </dgm:pt>
    <dgm:pt modelId="{FD32265B-25B9-49F2-87FD-2338E1AFADEE}" type="parTrans" cxnId="{3BA482D8-2EAF-402D-850A-BD1CBC002683}">
      <dgm:prSet/>
      <dgm:spPr/>
      <dgm:t>
        <a:bodyPr/>
        <a:lstStyle/>
        <a:p>
          <a:endParaRPr lang="en-US"/>
        </a:p>
      </dgm:t>
    </dgm:pt>
    <dgm:pt modelId="{DD9EF163-D097-424A-9D2B-AFC60EE583AC}" type="sibTrans" cxnId="{3BA482D8-2EAF-402D-850A-BD1CBC002683}">
      <dgm:prSet/>
      <dgm:spPr/>
      <dgm:t>
        <a:bodyPr/>
        <a:lstStyle/>
        <a:p>
          <a:endParaRPr lang="en-US"/>
        </a:p>
      </dgm:t>
    </dgm:pt>
    <dgm:pt modelId="{C9A43E3F-CD1D-4C5E-82D8-04B219851EFD}">
      <dgm:prSet/>
      <dgm:spPr/>
      <dgm:t>
        <a:bodyPr/>
        <a:lstStyle/>
        <a:p>
          <a:r>
            <a:rPr lang="en-US"/>
            <a:t>If you do not have a dedicated section for a theoretical or conceptual framework you should add this in your methods</a:t>
          </a:r>
        </a:p>
      </dgm:t>
    </dgm:pt>
    <dgm:pt modelId="{C369746A-C45C-485A-B5B8-41542AF60601}" type="parTrans" cxnId="{A8800604-D026-4346-89DD-58122EAC46ED}">
      <dgm:prSet/>
      <dgm:spPr/>
      <dgm:t>
        <a:bodyPr/>
        <a:lstStyle/>
        <a:p>
          <a:endParaRPr lang="en-US"/>
        </a:p>
      </dgm:t>
    </dgm:pt>
    <dgm:pt modelId="{36C4C55B-E777-4614-B8F7-C2F67931B01D}" type="sibTrans" cxnId="{A8800604-D026-4346-89DD-58122EAC46ED}">
      <dgm:prSet/>
      <dgm:spPr/>
      <dgm:t>
        <a:bodyPr/>
        <a:lstStyle/>
        <a:p>
          <a:endParaRPr lang="en-US"/>
        </a:p>
      </dgm:t>
    </dgm:pt>
    <dgm:pt modelId="{58DAAFCF-C17C-476F-AED2-2E6DC8FDBBD5}">
      <dgm:prSet/>
      <dgm:spPr/>
      <dgm:t>
        <a:bodyPr/>
        <a:lstStyle/>
        <a:p>
          <a:r>
            <a:rPr lang="en-US"/>
            <a:t>You should describe any tests used to ensure validity and reliability of your findings</a:t>
          </a:r>
        </a:p>
      </dgm:t>
    </dgm:pt>
    <dgm:pt modelId="{21C6D6B9-418B-4863-B2E3-DCC8E2094F78}" type="parTrans" cxnId="{4A221591-9F73-4CA4-A73F-E5735DE19ABB}">
      <dgm:prSet/>
      <dgm:spPr/>
      <dgm:t>
        <a:bodyPr/>
        <a:lstStyle/>
        <a:p>
          <a:endParaRPr lang="en-US"/>
        </a:p>
      </dgm:t>
    </dgm:pt>
    <dgm:pt modelId="{08CC8C30-6D16-4850-9E17-C227BB324730}" type="sibTrans" cxnId="{4A221591-9F73-4CA4-A73F-E5735DE19ABB}">
      <dgm:prSet/>
      <dgm:spPr/>
      <dgm:t>
        <a:bodyPr/>
        <a:lstStyle/>
        <a:p>
          <a:endParaRPr lang="en-US"/>
        </a:p>
      </dgm:t>
    </dgm:pt>
    <dgm:pt modelId="{2CA1B5F4-9FC4-4ED7-98F1-278BC35E9F0B}">
      <dgm:prSet/>
      <dgm:spPr/>
      <dgm:t>
        <a:bodyPr/>
        <a:lstStyle/>
        <a:p>
          <a:r>
            <a:rPr lang="en-US"/>
            <a:t>You should reveal why the reader should trust your findings by using and naming widely accepted methods</a:t>
          </a:r>
        </a:p>
      </dgm:t>
    </dgm:pt>
    <dgm:pt modelId="{BDCE77D9-93A9-4C27-B750-C342AAF3EDBF}" type="parTrans" cxnId="{13B7BD6E-D2AD-49FA-8F9C-9C381BBB45AC}">
      <dgm:prSet/>
      <dgm:spPr/>
      <dgm:t>
        <a:bodyPr/>
        <a:lstStyle/>
        <a:p>
          <a:endParaRPr lang="en-US"/>
        </a:p>
      </dgm:t>
    </dgm:pt>
    <dgm:pt modelId="{D2A260A3-F513-4CFD-8211-FBB9010483E7}" type="sibTrans" cxnId="{13B7BD6E-D2AD-49FA-8F9C-9C381BBB45AC}">
      <dgm:prSet/>
      <dgm:spPr/>
      <dgm:t>
        <a:bodyPr/>
        <a:lstStyle/>
        <a:p>
          <a:endParaRPr lang="en-US"/>
        </a:p>
      </dgm:t>
    </dgm:pt>
    <dgm:pt modelId="{53505872-8490-4FC8-B496-62D3FF778673}" type="pres">
      <dgm:prSet presAssocID="{9CFFB98D-3E56-4DEC-867C-042DB7CA0D79}" presName="root" presStyleCnt="0">
        <dgm:presLayoutVars>
          <dgm:dir/>
          <dgm:resizeHandles val="exact"/>
        </dgm:presLayoutVars>
      </dgm:prSet>
      <dgm:spPr/>
    </dgm:pt>
    <dgm:pt modelId="{2F4800D8-6A80-470F-8B83-4A8B2A493BFE}" type="pres">
      <dgm:prSet presAssocID="{50251377-2455-41E5-91F6-F2217E062A1A}" presName="compNode" presStyleCnt="0"/>
      <dgm:spPr/>
    </dgm:pt>
    <dgm:pt modelId="{E588BFD3-3025-4CB1-B254-C36D90F31D40}" type="pres">
      <dgm:prSet presAssocID="{50251377-2455-41E5-91F6-F2217E062A1A}" presName="bgRect" presStyleLbl="bgShp" presStyleIdx="0" presStyleCnt="4"/>
      <dgm:spPr/>
    </dgm:pt>
    <dgm:pt modelId="{B14B6717-97C0-473D-9884-4852CF7BC0BB}" type="pres">
      <dgm:prSet presAssocID="{50251377-2455-41E5-91F6-F2217E062A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0B3EE90-1152-4997-9501-C4C00A6AA0FA}" type="pres">
      <dgm:prSet presAssocID="{50251377-2455-41E5-91F6-F2217E062A1A}" presName="spaceRect" presStyleCnt="0"/>
      <dgm:spPr/>
    </dgm:pt>
    <dgm:pt modelId="{F43C2564-1367-48A5-A405-C5427ADBCDA0}" type="pres">
      <dgm:prSet presAssocID="{50251377-2455-41E5-91F6-F2217E062A1A}" presName="parTx" presStyleLbl="revTx" presStyleIdx="0" presStyleCnt="4">
        <dgm:presLayoutVars>
          <dgm:chMax val="0"/>
          <dgm:chPref val="0"/>
        </dgm:presLayoutVars>
      </dgm:prSet>
      <dgm:spPr/>
    </dgm:pt>
    <dgm:pt modelId="{38A74BF4-68D9-4FDF-9DB9-CB2612AA25B5}" type="pres">
      <dgm:prSet presAssocID="{DD9EF163-D097-424A-9D2B-AFC60EE583AC}" presName="sibTrans" presStyleCnt="0"/>
      <dgm:spPr/>
    </dgm:pt>
    <dgm:pt modelId="{64B81B33-C872-4BF8-8BBB-F62E06035DD0}" type="pres">
      <dgm:prSet presAssocID="{C9A43E3F-CD1D-4C5E-82D8-04B219851EFD}" presName="compNode" presStyleCnt="0"/>
      <dgm:spPr/>
    </dgm:pt>
    <dgm:pt modelId="{1687CA2F-C636-4914-88FC-D234F0A78652}" type="pres">
      <dgm:prSet presAssocID="{C9A43E3F-CD1D-4C5E-82D8-04B219851EFD}" presName="bgRect" presStyleLbl="bgShp" presStyleIdx="1" presStyleCnt="4"/>
      <dgm:spPr/>
    </dgm:pt>
    <dgm:pt modelId="{9E0FC855-746D-4CF3-B6BC-CF1D7A560C54}" type="pres">
      <dgm:prSet presAssocID="{C9A43E3F-CD1D-4C5E-82D8-04B219851E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8BAF256F-1AA9-436E-B19C-3845B8A4B7E3}" type="pres">
      <dgm:prSet presAssocID="{C9A43E3F-CD1D-4C5E-82D8-04B219851EFD}" presName="spaceRect" presStyleCnt="0"/>
      <dgm:spPr/>
    </dgm:pt>
    <dgm:pt modelId="{EC1902A0-45CA-4F99-8B6F-8A8C27BDF276}" type="pres">
      <dgm:prSet presAssocID="{C9A43E3F-CD1D-4C5E-82D8-04B219851EFD}" presName="parTx" presStyleLbl="revTx" presStyleIdx="1" presStyleCnt="4">
        <dgm:presLayoutVars>
          <dgm:chMax val="0"/>
          <dgm:chPref val="0"/>
        </dgm:presLayoutVars>
      </dgm:prSet>
      <dgm:spPr/>
    </dgm:pt>
    <dgm:pt modelId="{D75A1782-1CBE-4152-AD1F-61A8EFCDABAC}" type="pres">
      <dgm:prSet presAssocID="{36C4C55B-E777-4614-B8F7-C2F67931B01D}" presName="sibTrans" presStyleCnt="0"/>
      <dgm:spPr/>
    </dgm:pt>
    <dgm:pt modelId="{23B340BB-4DB0-4227-BDCC-927669B1C231}" type="pres">
      <dgm:prSet presAssocID="{58DAAFCF-C17C-476F-AED2-2E6DC8FDBBD5}" presName="compNode" presStyleCnt="0"/>
      <dgm:spPr/>
    </dgm:pt>
    <dgm:pt modelId="{55636793-C6C6-4151-B04F-A15EC6D3388C}" type="pres">
      <dgm:prSet presAssocID="{58DAAFCF-C17C-476F-AED2-2E6DC8FDBBD5}" presName="bgRect" presStyleLbl="bgShp" presStyleIdx="2" presStyleCnt="4"/>
      <dgm:spPr/>
    </dgm:pt>
    <dgm:pt modelId="{207784D0-C0E5-407A-B7EF-E8A73B96CE5D}" type="pres">
      <dgm:prSet presAssocID="{58DAAFCF-C17C-476F-AED2-2E6DC8FDBB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C9678EA-1300-43E3-AAE6-9C455C997145}" type="pres">
      <dgm:prSet presAssocID="{58DAAFCF-C17C-476F-AED2-2E6DC8FDBBD5}" presName="spaceRect" presStyleCnt="0"/>
      <dgm:spPr/>
    </dgm:pt>
    <dgm:pt modelId="{B2F2F44D-2B21-4292-89FB-CB634D03CB36}" type="pres">
      <dgm:prSet presAssocID="{58DAAFCF-C17C-476F-AED2-2E6DC8FDBBD5}" presName="parTx" presStyleLbl="revTx" presStyleIdx="2" presStyleCnt="4">
        <dgm:presLayoutVars>
          <dgm:chMax val="0"/>
          <dgm:chPref val="0"/>
        </dgm:presLayoutVars>
      </dgm:prSet>
      <dgm:spPr/>
    </dgm:pt>
    <dgm:pt modelId="{BF82B62B-FBA8-476D-9D37-B408F4B3F90E}" type="pres">
      <dgm:prSet presAssocID="{08CC8C30-6D16-4850-9E17-C227BB324730}" presName="sibTrans" presStyleCnt="0"/>
      <dgm:spPr/>
    </dgm:pt>
    <dgm:pt modelId="{EFFB6BE8-5A1A-478E-B134-00459236AD52}" type="pres">
      <dgm:prSet presAssocID="{2CA1B5F4-9FC4-4ED7-98F1-278BC35E9F0B}" presName="compNode" presStyleCnt="0"/>
      <dgm:spPr/>
    </dgm:pt>
    <dgm:pt modelId="{D608CDA0-FD1F-4D0B-91B3-6EFEC33BCE91}" type="pres">
      <dgm:prSet presAssocID="{2CA1B5F4-9FC4-4ED7-98F1-278BC35E9F0B}" presName="bgRect" presStyleLbl="bgShp" presStyleIdx="3" presStyleCnt="4"/>
      <dgm:spPr/>
    </dgm:pt>
    <dgm:pt modelId="{7C8BD8C5-EA60-4FB2-A258-AA0645A92F39}" type="pres">
      <dgm:prSet presAssocID="{2CA1B5F4-9FC4-4ED7-98F1-278BC35E9F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5FEF5043-3695-4717-8E17-FCD19FF13CFF}" type="pres">
      <dgm:prSet presAssocID="{2CA1B5F4-9FC4-4ED7-98F1-278BC35E9F0B}" presName="spaceRect" presStyleCnt="0"/>
      <dgm:spPr/>
    </dgm:pt>
    <dgm:pt modelId="{DD76F3BC-9B29-4409-97D0-9ACDE6DCF5A1}" type="pres">
      <dgm:prSet presAssocID="{2CA1B5F4-9FC4-4ED7-98F1-278BC35E9F0B}" presName="parTx" presStyleLbl="revTx" presStyleIdx="3" presStyleCnt="4">
        <dgm:presLayoutVars>
          <dgm:chMax val="0"/>
          <dgm:chPref val="0"/>
        </dgm:presLayoutVars>
      </dgm:prSet>
      <dgm:spPr/>
    </dgm:pt>
  </dgm:ptLst>
  <dgm:cxnLst>
    <dgm:cxn modelId="{A8800604-D026-4346-89DD-58122EAC46ED}" srcId="{9CFFB98D-3E56-4DEC-867C-042DB7CA0D79}" destId="{C9A43E3F-CD1D-4C5E-82D8-04B219851EFD}" srcOrd="1" destOrd="0" parTransId="{C369746A-C45C-485A-B5B8-41542AF60601}" sibTransId="{36C4C55B-E777-4614-B8F7-C2F67931B01D}"/>
    <dgm:cxn modelId="{C191D119-23DA-4C5E-B153-5B93CDB89FF0}" type="presOf" srcId="{50251377-2455-41E5-91F6-F2217E062A1A}" destId="{F43C2564-1367-48A5-A405-C5427ADBCDA0}" srcOrd="0" destOrd="0" presId="urn:microsoft.com/office/officeart/2018/2/layout/IconVerticalSolidList"/>
    <dgm:cxn modelId="{EC9DFC25-60EF-4B9C-BBA2-18006AEC7FEB}" type="presOf" srcId="{C9A43E3F-CD1D-4C5E-82D8-04B219851EFD}" destId="{EC1902A0-45CA-4F99-8B6F-8A8C27BDF276}" srcOrd="0" destOrd="0" presId="urn:microsoft.com/office/officeart/2018/2/layout/IconVerticalSolidList"/>
    <dgm:cxn modelId="{13B7BD6E-D2AD-49FA-8F9C-9C381BBB45AC}" srcId="{9CFFB98D-3E56-4DEC-867C-042DB7CA0D79}" destId="{2CA1B5F4-9FC4-4ED7-98F1-278BC35E9F0B}" srcOrd="3" destOrd="0" parTransId="{BDCE77D9-93A9-4C27-B750-C342AAF3EDBF}" sibTransId="{D2A260A3-F513-4CFD-8211-FBB9010483E7}"/>
    <dgm:cxn modelId="{4AA5208B-851E-4EA1-86E8-2AFB8339F4C8}" type="presOf" srcId="{9CFFB98D-3E56-4DEC-867C-042DB7CA0D79}" destId="{53505872-8490-4FC8-B496-62D3FF778673}" srcOrd="0" destOrd="0" presId="urn:microsoft.com/office/officeart/2018/2/layout/IconVerticalSolidList"/>
    <dgm:cxn modelId="{4A221591-9F73-4CA4-A73F-E5735DE19ABB}" srcId="{9CFFB98D-3E56-4DEC-867C-042DB7CA0D79}" destId="{58DAAFCF-C17C-476F-AED2-2E6DC8FDBBD5}" srcOrd="2" destOrd="0" parTransId="{21C6D6B9-418B-4863-B2E3-DCC8E2094F78}" sibTransId="{08CC8C30-6D16-4850-9E17-C227BB324730}"/>
    <dgm:cxn modelId="{3AC748C3-DAC0-4E92-AB92-4005E0C33177}" type="presOf" srcId="{58DAAFCF-C17C-476F-AED2-2E6DC8FDBBD5}" destId="{B2F2F44D-2B21-4292-89FB-CB634D03CB36}" srcOrd="0" destOrd="0" presId="urn:microsoft.com/office/officeart/2018/2/layout/IconVerticalSolidList"/>
    <dgm:cxn modelId="{3BA482D8-2EAF-402D-850A-BD1CBC002683}" srcId="{9CFFB98D-3E56-4DEC-867C-042DB7CA0D79}" destId="{50251377-2455-41E5-91F6-F2217E062A1A}" srcOrd="0" destOrd="0" parTransId="{FD32265B-25B9-49F2-87FD-2338E1AFADEE}" sibTransId="{DD9EF163-D097-424A-9D2B-AFC60EE583AC}"/>
    <dgm:cxn modelId="{B3E5A2E8-2693-4381-BD2A-72543BBA2ECC}" type="presOf" srcId="{2CA1B5F4-9FC4-4ED7-98F1-278BC35E9F0B}" destId="{DD76F3BC-9B29-4409-97D0-9ACDE6DCF5A1}" srcOrd="0" destOrd="0" presId="urn:microsoft.com/office/officeart/2018/2/layout/IconVerticalSolidList"/>
    <dgm:cxn modelId="{EEE042B1-F073-4F5A-BD10-E716A0B2C7C8}" type="presParOf" srcId="{53505872-8490-4FC8-B496-62D3FF778673}" destId="{2F4800D8-6A80-470F-8B83-4A8B2A493BFE}" srcOrd="0" destOrd="0" presId="urn:microsoft.com/office/officeart/2018/2/layout/IconVerticalSolidList"/>
    <dgm:cxn modelId="{41FA13CF-5688-49AB-9D5C-586C3D261581}" type="presParOf" srcId="{2F4800D8-6A80-470F-8B83-4A8B2A493BFE}" destId="{E588BFD3-3025-4CB1-B254-C36D90F31D40}" srcOrd="0" destOrd="0" presId="urn:microsoft.com/office/officeart/2018/2/layout/IconVerticalSolidList"/>
    <dgm:cxn modelId="{C1D77A67-3CCA-476F-ABAF-B163C35AD0AB}" type="presParOf" srcId="{2F4800D8-6A80-470F-8B83-4A8B2A493BFE}" destId="{B14B6717-97C0-473D-9884-4852CF7BC0BB}" srcOrd="1" destOrd="0" presId="urn:microsoft.com/office/officeart/2018/2/layout/IconVerticalSolidList"/>
    <dgm:cxn modelId="{B92E2B81-5B3D-495B-854A-6F369F300284}" type="presParOf" srcId="{2F4800D8-6A80-470F-8B83-4A8B2A493BFE}" destId="{00B3EE90-1152-4997-9501-C4C00A6AA0FA}" srcOrd="2" destOrd="0" presId="urn:microsoft.com/office/officeart/2018/2/layout/IconVerticalSolidList"/>
    <dgm:cxn modelId="{BB8DF2B4-ADBE-4EB4-94DA-1B04D87A7379}" type="presParOf" srcId="{2F4800D8-6A80-470F-8B83-4A8B2A493BFE}" destId="{F43C2564-1367-48A5-A405-C5427ADBCDA0}" srcOrd="3" destOrd="0" presId="urn:microsoft.com/office/officeart/2018/2/layout/IconVerticalSolidList"/>
    <dgm:cxn modelId="{7260E929-0942-471C-9D43-1F40DF051D66}" type="presParOf" srcId="{53505872-8490-4FC8-B496-62D3FF778673}" destId="{38A74BF4-68D9-4FDF-9DB9-CB2612AA25B5}" srcOrd="1" destOrd="0" presId="urn:microsoft.com/office/officeart/2018/2/layout/IconVerticalSolidList"/>
    <dgm:cxn modelId="{7DF9B418-46D6-4C14-BFBB-A56873135EA9}" type="presParOf" srcId="{53505872-8490-4FC8-B496-62D3FF778673}" destId="{64B81B33-C872-4BF8-8BBB-F62E06035DD0}" srcOrd="2" destOrd="0" presId="urn:microsoft.com/office/officeart/2018/2/layout/IconVerticalSolidList"/>
    <dgm:cxn modelId="{3037CEA6-8E0E-4A11-9639-5F4C72E11C27}" type="presParOf" srcId="{64B81B33-C872-4BF8-8BBB-F62E06035DD0}" destId="{1687CA2F-C636-4914-88FC-D234F0A78652}" srcOrd="0" destOrd="0" presId="urn:microsoft.com/office/officeart/2018/2/layout/IconVerticalSolidList"/>
    <dgm:cxn modelId="{0892F939-FFE2-4283-9C5C-2D6947A15760}" type="presParOf" srcId="{64B81B33-C872-4BF8-8BBB-F62E06035DD0}" destId="{9E0FC855-746D-4CF3-B6BC-CF1D7A560C54}" srcOrd="1" destOrd="0" presId="urn:microsoft.com/office/officeart/2018/2/layout/IconVerticalSolidList"/>
    <dgm:cxn modelId="{7C972A52-D136-4251-82B9-4E7CD061A8AE}" type="presParOf" srcId="{64B81B33-C872-4BF8-8BBB-F62E06035DD0}" destId="{8BAF256F-1AA9-436E-B19C-3845B8A4B7E3}" srcOrd="2" destOrd="0" presId="urn:microsoft.com/office/officeart/2018/2/layout/IconVerticalSolidList"/>
    <dgm:cxn modelId="{09779F19-89E8-4C3C-9E28-C898C0906CD4}" type="presParOf" srcId="{64B81B33-C872-4BF8-8BBB-F62E06035DD0}" destId="{EC1902A0-45CA-4F99-8B6F-8A8C27BDF276}" srcOrd="3" destOrd="0" presId="urn:microsoft.com/office/officeart/2018/2/layout/IconVerticalSolidList"/>
    <dgm:cxn modelId="{C53CD725-3FD3-4E7D-9C93-99D3D89B4B27}" type="presParOf" srcId="{53505872-8490-4FC8-B496-62D3FF778673}" destId="{D75A1782-1CBE-4152-AD1F-61A8EFCDABAC}" srcOrd="3" destOrd="0" presId="urn:microsoft.com/office/officeart/2018/2/layout/IconVerticalSolidList"/>
    <dgm:cxn modelId="{DCB67F9A-6A00-475F-864D-579EE4AC8CF6}" type="presParOf" srcId="{53505872-8490-4FC8-B496-62D3FF778673}" destId="{23B340BB-4DB0-4227-BDCC-927669B1C231}" srcOrd="4" destOrd="0" presId="urn:microsoft.com/office/officeart/2018/2/layout/IconVerticalSolidList"/>
    <dgm:cxn modelId="{11BABE1E-C419-4F69-8C6D-FFF2CC53184A}" type="presParOf" srcId="{23B340BB-4DB0-4227-BDCC-927669B1C231}" destId="{55636793-C6C6-4151-B04F-A15EC6D3388C}" srcOrd="0" destOrd="0" presId="urn:microsoft.com/office/officeart/2018/2/layout/IconVerticalSolidList"/>
    <dgm:cxn modelId="{2929A874-7B18-4479-B6FF-06EE698CDCFF}" type="presParOf" srcId="{23B340BB-4DB0-4227-BDCC-927669B1C231}" destId="{207784D0-C0E5-407A-B7EF-E8A73B96CE5D}" srcOrd="1" destOrd="0" presId="urn:microsoft.com/office/officeart/2018/2/layout/IconVerticalSolidList"/>
    <dgm:cxn modelId="{D97B6EDE-6613-4A10-AFA1-1CEEE3F4950C}" type="presParOf" srcId="{23B340BB-4DB0-4227-BDCC-927669B1C231}" destId="{8C9678EA-1300-43E3-AAE6-9C455C997145}" srcOrd="2" destOrd="0" presId="urn:microsoft.com/office/officeart/2018/2/layout/IconVerticalSolidList"/>
    <dgm:cxn modelId="{1E65E8B5-E28B-43CA-A4CC-31F7DF3968E2}" type="presParOf" srcId="{23B340BB-4DB0-4227-BDCC-927669B1C231}" destId="{B2F2F44D-2B21-4292-89FB-CB634D03CB36}" srcOrd="3" destOrd="0" presId="urn:microsoft.com/office/officeart/2018/2/layout/IconVerticalSolidList"/>
    <dgm:cxn modelId="{BCA9945A-ED69-4A6E-B907-B34393FA22F1}" type="presParOf" srcId="{53505872-8490-4FC8-B496-62D3FF778673}" destId="{BF82B62B-FBA8-476D-9D37-B408F4B3F90E}" srcOrd="5" destOrd="0" presId="urn:microsoft.com/office/officeart/2018/2/layout/IconVerticalSolidList"/>
    <dgm:cxn modelId="{FB58B70C-0546-4DA9-8418-9B36E2671A32}" type="presParOf" srcId="{53505872-8490-4FC8-B496-62D3FF778673}" destId="{EFFB6BE8-5A1A-478E-B134-00459236AD52}" srcOrd="6" destOrd="0" presId="urn:microsoft.com/office/officeart/2018/2/layout/IconVerticalSolidList"/>
    <dgm:cxn modelId="{B245F1A3-3DB8-45B9-895E-C63660184CCB}" type="presParOf" srcId="{EFFB6BE8-5A1A-478E-B134-00459236AD52}" destId="{D608CDA0-FD1F-4D0B-91B3-6EFEC33BCE91}" srcOrd="0" destOrd="0" presId="urn:microsoft.com/office/officeart/2018/2/layout/IconVerticalSolidList"/>
    <dgm:cxn modelId="{44C4D668-A7CD-430A-A6C2-CBFF9DCEA2EE}" type="presParOf" srcId="{EFFB6BE8-5A1A-478E-B134-00459236AD52}" destId="{7C8BD8C5-EA60-4FB2-A258-AA0645A92F39}" srcOrd="1" destOrd="0" presId="urn:microsoft.com/office/officeart/2018/2/layout/IconVerticalSolidList"/>
    <dgm:cxn modelId="{DB598006-A016-4582-8101-AF788CEEFA8E}" type="presParOf" srcId="{EFFB6BE8-5A1A-478E-B134-00459236AD52}" destId="{5FEF5043-3695-4717-8E17-FCD19FF13CFF}" srcOrd="2" destOrd="0" presId="urn:microsoft.com/office/officeart/2018/2/layout/IconVerticalSolidList"/>
    <dgm:cxn modelId="{C9F6F329-A45F-4BD1-A543-DC7A26BFBE96}" type="presParOf" srcId="{EFFB6BE8-5A1A-478E-B134-00459236AD52}" destId="{DD76F3BC-9B29-4409-97D0-9ACDE6DCF5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08A9F-A41F-4FD2-BDF2-3ABDCA81F2BA}">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E72D7-6C22-4B0E-AE96-B9A1A3E9637C}">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9187BE-4E60-4412-9730-3C7F954B1AF8}">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It is a summary of a research project aimed at a scientific audience</a:t>
          </a:r>
        </a:p>
      </dsp:txBody>
      <dsp:txXfrm>
        <a:off x="1437631" y="531"/>
        <a:ext cx="9077968" cy="1244702"/>
      </dsp:txXfrm>
    </dsp:sp>
    <dsp:sp modelId="{F535D0CC-3CCB-4252-8808-FA069B4517E0}">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3A689-61B1-4F4B-B960-15428E4AB3C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173185-47A1-499B-9548-A865C3C8C454}">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It contains an introduction and background, some description of the methodological aspects of the research and the major findings and their implications</a:t>
          </a:r>
        </a:p>
      </dsp:txBody>
      <dsp:txXfrm>
        <a:off x="1437631" y="1556410"/>
        <a:ext cx="9077968" cy="1244702"/>
      </dsp:txXfrm>
    </dsp:sp>
    <dsp:sp modelId="{9B265937-6BDC-4B05-B8EA-3F68EA26FC2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49378-959B-4471-AD39-4AA329B918F7}">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17F9D-E361-4921-9B6A-E85775D2B264}">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An abstract is always short (from 100 words to about 300 words)</a:t>
          </a:r>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8BFD3-3025-4CB1-B254-C36D90F31D40}">
      <dsp:nvSpPr>
        <dsp:cNvPr id="0" name=""/>
        <dsp:cNvSpPr/>
      </dsp:nvSpPr>
      <dsp:spPr>
        <a:xfrm>
          <a:off x="0" y="2319"/>
          <a:ext cx="6245265" cy="1175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B6717-97C0-473D-9884-4852CF7BC0BB}">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3C2564-1367-48A5-A405-C5427ADBCDA0}">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33450">
            <a:lnSpc>
              <a:spcPct val="90000"/>
            </a:lnSpc>
            <a:spcBef>
              <a:spcPct val="0"/>
            </a:spcBef>
            <a:spcAft>
              <a:spcPct val="35000"/>
            </a:spcAft>
            <a:buNone/>
          </a:pPr>
          <a:r>
            <a:rPr lang="en-US" sz="2100" kern="1200"/>
            <a:t>The methods describe what you did in your study and how you did it</a:t>
          </a:r>
        </a:p>
      </dsp:txBody>
      <dsp:txXfrm>
        <a:off x="1357965" y="2319"/>
        <a:ext cx="4887299" cy="1175727"/>
      </dsp:txXfrm>
    </dsp:sp>
    <dsp:sp modelId="{1687CA2F-C636-4914-88FC-D234F0A78652}">
      <dsp:nvSpPr>
        <dsp:cNvPr id="0" name=""/>
        <dsp:cNvSpPr/>
      </dsp:nvSpPr>
      <dsp:spPr>
        <a:xfrm>
          <a:off x="0" y="1471979"/>
          <a:ext cx="6245265" cy="1175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FC855-746D-4CF3-B6BC-CF1D7A560C54}">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1902A0-45CA-4F99-8B6F-8A8C27BDF276}">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33450">
            <a:lnSpc>
              <a:spcPct val="90000"/>
            </a:lnSpc>
            <a:spcBef>
              <a:spcPct val="0"/>
            </a:spcBef>
            <a:spcAft>
              <a:spcPct val="35000"/>
            </a:spcAft>
            <a:buNone/>
          </a:pPr>
          <a:r>
            <a:rPr lang="en-US" sz="2100" kern="1200"/>
            <a:t>If you do not have a dedicated section for a theoretical or conceptual framework you should add this in your methods</a:t>
          </a:r>
        </a:p>
      </dsp:txBody>
      <dsp:txXfrm>
        <a:off x="1357965" y="1471979"/>
        <a:ext cx="4887299" cy="1175727"/>
      </dsp:txXfrm>
    </dsp:sp>
    <dsp:sp modelId="{55636793-C6C6-4151-B04F-A15EC6D3388C}">
      <dsp:nvSpPr>
        <dsp:cNvPr id="0" name=""/>
        <dsp:cNvSpPr/>
      </dsp:nvSpPr>
      <dsp:spPr>
        <a:xfrm>
          <a:off x="0" y="2941639"/>
          <a:ext cx="6245265" cy="1175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784D0-C0E5-407A-B7EF-E8A73B96CE5D}">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F2F44D-2B21-4292-89FB-CB634D03CB36}">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33450">
            <a:lnSpc>
              <a:spcPct val="90000"/>
            </a:lnSpc>
            <a:spcBef>
              <a:spcPct val="0"/>
            </a:spcBef>
            <a:spcAft>
              <a:spcPct val="35000"/>
            </a:spcAft>
            <a:buNone/>
          </a:pPr>
          <a:r>
            <a:rPr lang="en-US" sz="2100" kern="1200"/>
            <a:t>You should describe any tests used to ensure validity and reliability of your findings</a:t>
          </a:r>
        </a:p>
      </dsp:txBody>
      <dsp:txXfrm>
        <a:off x="1357965" y="2941639"/>
        <a:ext cx="4887299" cy="1175727"/>
      </dsp:txXfrm>
    </dsp:sp>
    <dsp:sp modelId="{D608CDA0-FD1F-4D0B-91B3-6EFEC33BCE91}">
      <dsp:nvSpPr>
        <dsp:cNvPr id="0" name=""/>
        <dsp:cNvSpPr/>
      </dsp:nvSpPr>
      <dsp:spPr>
        <a:xfrm>
          <a:off x="0" y="4411299"/>
          <a:ext cx="6245265" cy="1175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BD8C5-EA60-4FB2-A258-AA0645A92F39}">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6F3BC-9B29-4409-97D0-9ACDE6DCF5A1}">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33450">
            <a:lnSpc>
              <a:spcPct val="90000"/>
            </a:lnSpc>
            <a:spcBef>
              <a:spcPct val="0"/>
            </a:spcBef>
            <a:spcAft>
              <a:spcPct val="35000"/>
            </a:spcAft>
            <a:buNone/>
          </a:pPr>
          <a:r>
            <a:rPr lang="en-US" sz="2100" kern="1200"/>
            <a:t>You should reveal why the reader should trust your findings by using and naming widely accepted methods</a:t>
          </a:r>
        </a:p>
      </dsp:txBody>
      <dsp:txXfrm>
        <a:off x="1357965" y="4411299"/>
        <a:ext cx="4887299" cy="1175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A898A-18C7-5E43-AACE-283023AC33BE}"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F7DC0-DD4E-1C4C-80C3-492976972A98}" type="slidenum">
              <a:rPr lang="en-US" smtClean="0"/>
              <a:t>‹#›</a:t>
            </a:fld>
            <a:endParaRPr lang="en-US"/>
          </a:p>
        </p:txBody>
      </p:sp>
    </p:spTree>
    <p:extLst>
      <p:ext uri="{BB962C8B-B14F-4D97-AF65-F5344CB8AC3E}">
        <p14:creationId xmlns:p14="http://schemas.microsoft.com/office/powerpoint/2010/main" val="344299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DC1A-8DFB-9738-3A7B-9A0255D741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79469A-5970-7676-7CBD-241ADA740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AAC1E-D6D6-C5CF-CFCF-5E294285DDE4}"/>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5" name="Footer Placeholder 4">
            <a:extLst>
              <a:ext uri="{FF2B5EF4-FFF2-40B4-BE49-F238E27FC236}">
                <a16:creationId xmlns:a16="http://schemas.microsoft.com/office/drawing/2014/main" id="{13AC9F0E-3E37-2D69-34DD-A33258779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0BCE5-1CC1-4B1A-D0E9-26A99FCD92C5}"/>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182802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2856-C111-4F80-DC45-361310FFBF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E159EF-4685-BFEE-4E46-0DC0968B8A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9C79D-8838-A6E4-FBB1-26270207EE64}"/>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5" name="Footer Placeholder 4">
            <a:extLst>
              <a:ext uri="{FF2B5EF4-FFF2-40B4-BE49-F238E27FC236}">
                <a16:creationId xmlns:a16="http://schemas.microsoft.com/office/drawing/2014/main" id="{EC85F277-D7C6-5EE8-499A-C7BD6105F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81BB7-5AFC-F1DE-A87D-AF50A9B908E0}"/>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82885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0F7EA0-BDAE-C618-FC38-B119AD886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CCC1A8-7129-30E1-597D-25C89A101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5D879-CEF2-04A5-F61F-17D6742360F4}"/>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5" name="Footer Placeholder 4">
            <a:extLst>
              <a:ext uri="{FF2B5EF4-FFF2-40B4-BE49-F238E27FC236}">
                <a16:creationId xmlns:a16="http://schemas.microsoft.com/office/drawing/2014/main" id="{A414526F-BE94-DAC7-1834-810919ECF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164DE-0E7A-B5EE-3556-18344B22973C}"/>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15299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3FDD-B773-3D1B-E8FD-3D4BC9B1A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7F126-F5C6-B712-184E-D40E5AFE1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F8BB9-0490-33B7-6BCA-B3862256E6C4}"/>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5" name="Footer Placeholder 4">
            <a:extLst>
              <a:ext uri="{FF2B5EF4-FFF2-40B4-BE49-F238E27FC236}">
                <a16:creationId xmlns:a16="http://schemas.microsoft.com/office/drawing/2014/main" id="{DD25EE27-BAF6-C28F-3BCE-9FBB657D8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EC960-0BAA-D0D6-A8B0-1897DA145836}"/>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294941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331F-D76E-DCBB-17B0-8B5051A9F3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7B3925-8C6D-08AD-90FB-58E9427C4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3B53B-CB87-5DF1-9903-03B1EF0C7B64}"/>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5" name="Footer Placeholder 4">
            <a:extLst>
              <a:ext uri="{FF2B5EF4-FFF2-40B4-BE49-F238E27FC236}">
                <a16:creationId xmlns:a16="http://schemas.microsoft.com/office/drawing/2014/main" id="{BA3634F1-891C-A7DB-077A-49CA1521D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7A2B4-5CC2-5709-CEC4-D587C0651CA3}"/>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232181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5A-76DF-8D24-5EB3-20E17DCC2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5E032-20C9-AB65-BF54-9482F97993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B4B33-6FA1-484A-E9BA-50A537A8A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66185B-D94E-4EA8-E127-BBD8B277D7F5}"/>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6" name="Footer Placeholder 5">
            <a:extLst>
              <a:ext uri="{FF2B5EF4-FFF2-40B4-BE49-F238E27FC236}">
                <a16:creationId xmlns:a16="http://schemas.microsoft.com/office/drawing/2014/main" id="{6EF0E494-EAD8-6C2E-E144-D38819218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3D4C6-EA6E-797A-179A-E9C3D05E68DA}"/>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277852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2D8E-D091-FFB4-9C61-853332DBFC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45C48-D7B0-B9F7-730F-944150565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F663-CB52-63EB-47E5-BF89D6A51B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7A263C-6608-120E-CD84-53B54F325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DE23F-5D67-6D5B-9E5B-FD43C7C1EB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0266-6506-9597-9E95-FA9547D2F30A}"/>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8" name="Footer Placeholder 7">
            <a:extLst>
              <a:ext uri="{FF2B5EF4-FFF2-40B4-BE49-F238E27FC236}">
                <a16:creationId xmlns:a16="http://schemas.microsoft.com/office/drawing/2014/main" id="{FCDAF045-7DD4-47FD-22BC-837C4C9EA9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F1CE2E-6DC8-2D29-73AF-89179007B414}"/>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151100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4FE5-6DF3-941B-22BA-F42D2707E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1828FF-7348-ADE1-0C31-57060AF505DC}"/>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4" name="Footer Placeholder 3">
            <a:extLst>
              <a:ext uri="{FF2B5EF4-FFF2-40B4-BE49-F238E27FC236}">
                <a16:creationId xmlns:a16="http://schemas.microsoft.com/office/drawing/2014/main" id="{D4CC0082-3163-6619-1ABC-43F6447AF6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52D30D-289B-92C7-21C9-5F6745106D3A}"/>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113357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6C962-9460-FB88-F8A2-5B8A4597C46C}"/>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3" name="Footer Placeholder 2">
            <a:extLst>
              <a:ext uri="{FF2B5EF4-FFF2-40B4-BE49-F238E27FC236}">
                <a16:creationId xmlns:a16="http://schemas.microsoft.com/office/drawing/2014/main" id="{E9A5C093-C16E-6D63-3603-4CEBAB5690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DC516-D9CC-6253-9CBB-EC95E83388D5}"/>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252515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11FD-402E-DDE5-3DEB-67BE66A79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63D0D3-B7B7-0669-AABA-489774217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CA01C3-3A9D-A6F1-65F0-F7E8F25D7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86742-A600-681C-E0FB-34A75A431B3F}"/>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6" name="Footer Placeholder 5">
            <a:extLst>
              <a:ext uri="{FF2B5EF4-FFF2-40B4-BE49-F238E27FC236}">
                <a16:creationId xmlns:a16="http://schemas.microsoft.com/office/drawing/2014/main" id="{905E41CA-5C6D-2B6A-B777-7379D8FF4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9241D-CE4C-32C4-8382-82450A0EED36}"/>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438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9D09-D034-65CE-20D9-00D7D6AD0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6543C2-5389-F10A-4F2F-D7C11E50B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0CE1E1-444E-964D-86B8-31B0AA7C6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D0269-5105-CF8F-7274-26D0D04DA9C0}"/>
              </a:ext>
            </a:extLst>
          </p:cNvPr>
          <p:cNvSpPr>
            <a:spLocks noGrp="1"/>
          </p:cNvSpPr>
          <p:nvPr>
            <p:ph type="dt" sz="half" idx="10"/>
          </p:nvPr>
        </p:nvSpPr>
        <p:spPr/>
        <p:txBody>
          <a:bodyPr/>
          <a:lstStyle/>
          <a:p>
            <a:fld id="{F7E5829A-2FED-0D41-AA5A-CC32F63A19F4}" type="datetimeFigureOut">
              <a:rPr lang="en-US" smtClean="0"/>
              <a:t>12/8/2023</a:t>
            </a:fld>
            <a:endParaRPr lang="en-US"/>
          </a:p>
        </p:txBody>
      </p:sp>
      <p:sp>
        <p:nvSpPr>
          <p:cNvPr id="6" name="Footer Placeholder 5">
            <a:extLst>
              <a:ext uri="{FF2B5EF4-FFF2-40B4-BE49-F238E27FC236}">
                <a16:creationId xmlns:a16="http://schemas.microsoft.com/office/drawing/2014/main" id="{5C4108AE-21FB-D723-CE1E-6CEEB2D0F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2CFF6-CB80-1B81-1F7F-99304E73AB5F}"/>
              </a:ext>
            </a:extLst>
          </p:cNvPr>
          <p:cNvSpPr>
            <a:spLocks noGrp="1"/>
          </p:cNvSpPr>
          <p:nvPr>
            <p:ph type="sldNum" sz="quarter" idx="12"/>
          </p:nvPr>
        </p:nvSpPr>
        <p:spPr/>
        <p:txBody>
          <a:bodyPr/>
          <a:lstStyle/>
          <a:p>
            <a:fld id="{A2A7CBFC-0EBF-824A-9B46-8EE8A800BFAF}" type="slidenum">
              <a:rPr lang="en-US" smtClean="0"/>
              <a:t>‹#›</a:t>
            </a:fld>
            <a:endParaRPr lang="en-US"/>
          </a:p>
        </p:txBody>
      </p:sp>
    </p:spTree>
    <p:extLst>
      <p:ext uri="{BB962C8B-B14F-4D97-AF65-F5344CB8AC3E}">
        <p14:creationId xmlns:p14="http://schemas.microsoft.com/office/powerpoint/2010/main" val="29851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B91F4-865F-A493-EE32-760AF9406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BEB70A-0DC9-A001-F02B-45EB3756F2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6D0ED-2AD7-9C39-430F-CBA27D448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5829A-2FED-0D41-AA5A-CC32F63A19F4}" type="datetimeFigureOut">
              <a:rPr lang="en-US" smtClean="0"/>
              <a:t>12/8/2023</a:t>
            </a:fld>
            <a:endParaRPr lang="en-US"/>
          </a:p>
        </p:txBody>
      </p:sp>
      <p:sp>
        <p:nvSpPr>
          <p:cNvPr id="5" name="Footer Placeholder 4">
            <a:extLst>
              <a:ext uri="{FF2B5EF4-FFF2-40B4-BE49-F238E27FC236}">
                <a16:creationId xmlns:a16="http://schemas.microsoft.com/office/drawing/2014/main" id="{352D7814-D51F-40B3-5288-1B8483B44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A3999E-9708-C915-3C34-5B3529EFA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7CBFC-0EBF-824A-9B46-8EE8A800BFAF}" type="slidenum">
              <a:rPr lang="en-US" smtClean="0"/>
              <a:t>‹#›</a:t>
            </a:fld>
            <a:endParaRPr lang="en-US"/>
          </a:p>
        </p:txBody>
      </p:sp>
    </p:spTree>
    <p:extLst>
      <p:ext uri="{BB962C8B-B14F-4D97-AF65-F5344CB8AC3E}">
        <p14:creationId xmlns:p14="http://schemas.microsoft.com/office/powerpoint/2010/main" val="1877838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468AC-2E22-9894-8787-787893E057ED}"/>
              </a:ext>
            </a:extLst>
          </p:cNvPr>
          <p:cNvSpPr>
            <a:spLocks noGrp="1"/>
          </p:cNvSpPr>
          <p:nvPr>
            <p:ph type="ctrTitle"/>
          </p:nvPr>
        </p:nvSpPr>
        <p:spPr>
          <a:xfrm>
            <a:off x="599609" y="679731"/>
            <a:ext cx="4171994" cy="3736540"/>
          </a:xfrm>
        </p:spPr>
        <p:txBody>
          <a:bodyPr vert="horz" lIns="91440" tIns="45720" rIns="91440" bIns="45720" rtlCol="0">
            <a:normAutofit/>
          </a:bodyPr>
          <a:lstStyle/>
          <a:p>
            <a:pPr algn="l"/>
            <a:r>
              <a:rPr lang="en-US" dirty="0"/>
              <a:t>How to Write a Scientific Abstract</a:t>
            </a:r>
          </a:p>
        </p:txBody>
      </p:sp>
      <p:sp>
        <p:nvSpPr>
          <p:cNvPr id="3" name="Subtitle 2">
            <a:extLst>
              <a:ext uri="{FF2B5EF4-FFF2-40B4-BE49-F238E27FC236}">
                <a16:creationId xmlns:a16="http://schemas.microsoft.com/office/drawing/2014/main" id="{DB37ACB9-2069-FB25-18AB-FA12F921E97A}"/>
              </a:ext>
            </a:extLst>
          </p:cNvPr>
          <p:cNvSpPr>
            <a:spLocks noGrp="1"/>
          </p:cNvSpPr>
          <p:nvPr>
            <p:ph type="subTitle" idx="1"/>
          </p:nvPr>
        </p:nvSpPr>
        <p:spPr>
          <a:xfrm>
            <a:off x="599608" y="4685288"/>
            <a:ext cx="4642951" cy="1492981"/>
          </a:xfrm>
        </p:spPr>
        <p:txBody>
          <a:bodyPr vert="horz" lIns="91440" tIns="45720" rIns="91440" bIns="45720" rtlCol="0">
            <a:normAutofit lnSpcReduction="10000"/>
          </a:bodyPr>
          <a:lstStyle/>
          <a:p>
            <a:pPr algn="l"/>
            <a:r>
              <a:rPr lang="en-US" sz="1400" b="1" dirty="0">
                <a:effectLst/>
              </a:rPr>
              <a:t>Jacob A.K. Alhassan, MSc (</a:t>
            </a:r>
            <a:r>
              <a:rPr lang="en-US" sz="1400" b="1" dirty="0" err="1">
                <a:effectLst/>
              </a:rPr>
              <a:t>Durh</a:t>
            </a:r>
            <a:r>
              <a:rPr lang="en-US" sz="1400" b="1" dirty="0">
                <a:effectLst/>
              </a:rPr>
              <a:t>), MSc (Oxon), PhD</a:t>
            </a:r>
            <a:endParaRPr lang="en-US" sz="1400" dirty="0">
              <a:effectLst/>
            </a:endParaRPr>
          </a:p>
          <a:p>
            <a:pPr algn="l"/>
            <a:r>
              <a:rPr lang="en-US" sz="1400" dirty="0">
                <a:effectLst/>
              </a:rPr>
              <a:t>Assistant Professor, Department of Community Health &amp; Epidemiology, College of Medicine, University of Saskatchewan</a:t>
            </a:r>
          </a:p>
          <a:p>
            <a:pPr algn="l"/>
            <a:r>
              <a:rPr lang="en-US" sz="1400" dirty="0">
                <a:effectLst/>
              </a:rPr>
              <a:t>Academic Co-Lead, Global Health Certificate – Making the Links</a:t>
            </a:r>
          </a:p>
          <a:p>
            <a:pPr indent="-228600" algn="l">
              <a:buFont typeface="Arial" panose="020B0604020202020204" pitchFamily="34" charset="0"/>
              <a:buChar char="•"/>
            </a:pPr>
            <a:endParaRPr lang="en-US" sz="1100" dirty="0"/>
          </a:p>
        </p:txBody>
      </p:sp>
      <p:grpSp>
        <p:nvGrpSpPr>
          <p:cNvPr id="20" name="Group 1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1" name="Straight Connector 2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scribbles">
            <a:extLst>
              <a:ext uri="{FF2B5EF4-FFF2-40B4-BE49-F238E27FC236}">
                <a16:creationId xmlns:a16="http://schemas.microsoft.com/office/drawing/2014/main" id="{181240B7-EEA6-67CB-DCDD-1E05431F5496}"/>
              </a:ext>
            </a:extLst>
          </p:cNvPr>
          <p:cNvPicPr>
            <a:picLocks noChangeAspect="1"/>
          </p:cNvPicPr>
          <p:nvPr/>
        </p:nvPicPr>
        <p:blipFill rotWithShape="1">
          <a:blip r:embed="rId2"/>
          <a:srcRect l="7275" r="33459" b="-1"/>
          <a:stretch/>
        </p:blipFill>
        <p:spPr>
          <a:xfrm>
            <a:off x="5944428" y="557360"/>
            <a:ext cx="5001117" cy="5632704"/>
          </a:xfrm>
          <a:prstGeom prst="rect">
            <a:avLst/>
          </a:prstGeom>
        </p:spPr>
      </p:pic>
    </p:spTree>
    <p:extLst>
      <p:ext uri="{BB962C8B-B14F-4D97-AF65-F5344CB8AC3E}">
        <p14:creationId xmlns:p14="http://schemas.microsoft.com/office/powerpoint/2010/main" val="427815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00637-23BB-AB35-BE69-1AB089209F9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Example: Results</a:t>
            </a:r>
          </a:p>
        </p:txBody>
      </p:sp>
      <p:sp>
        <p:nvSpPr>
          <p:cNvPr id="3" name="Content Placeholder 2">
            <a:extLst>
              <a:ext uri="{FF2B5EF4-FFF2-40B4-BE49-F238E27FC236}">
                <a16:creationId xmlns:a16="http://schemas.microsoft.com/office/drawing/2014/main" id="{F78802AD-86F9-DAD3-C1AB-C99FE52DF949}"/>
              </a:ext>
            </a:extLst>
          </p:cNvPr>
          <p:cNvSpPr>
            <a:spLocks noGrp="1"/>
          </p:cNvSpPr>
          <p:nvPr>
            <p:ph idx="1"/>
          </p:nvPr>
        </p:nvSpPr>
        <p:spPr>
          <a:xfrm>
            <a:off x="4810259" y="649480"/>
            <a:ext cx="6555347" cy="5546047"/>
          </a:xfrm>
        </p:spPr>
        <p:txBody>
          <a:bodyPr anchor="ctr">
            <a:normAutofit/>
          </a:bodyPr>
          <a:lstStyle/>
          <a:p>
            <a:pPr marL="0" indent="0">
              <a:buNone/>
            </a:pPr>
            <a:r>
              <a:rPr lang="en-US" sz="2400" dirty="0"/>
              <a:t>Many patients were female (68%) and self-reported living with disabilities (27%). The closure has limited access to specialized care especially for those with chronic conditions such as HIV/AIDS, Diabetes etc. Reduced healthcare access is experienced unequally depending on people’s social and geographical locations (gender, age, (dis)ability, geography, and ethnicity). The closure produces unique vulnerabilities for patients and community members through five key pathways: ability to drive, vulnerable geographies, poverty, safety (especially for Indigenous women) and lost freedom (for those with disabilities), and these vulnerabilities are worse for those experiencing intersecting oppressions.</a:t>
            </a:r>
          </a:p>
        </p:txBody>
      </p:sp>
    </p:spTree>
    <p:extLst>
      <p:ext uri="{BB962C8B-B14F-4D97-AF65-F5344CB8AC3E}">
        <p14:creationId xmlns:p14="http://schemas.microsoft.com/office/powerpoint/2010/main" val="13275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A6011-AC10-CE8B-01D7-6FD8D79F4633}"/>
              </a:ext>
            </a:extLst>
          </p:cNvPr>
          <p:cNvSpPr>
            <a:spLocks noGrp="1"/>
          </p:cNvSpPr>
          <p:nvPr>
            <p:ph type="title"/>
          </p:nvPr>
        </p:nvSpPr>
        <p:spPr>
          <a:xfrm>
            <a:off x="1043631" y="873940"/>
            <a:ext cx="4928291" cy="1035781"/>
          </a:xfrm>
        </p:spPr>
        <p:txBody>
          <a:bodyPr anchor="ctr">
            <a:normAutofit/>
          </a:bodyPr>
          <a:lstStyle/>
          <a:p>
            <a:r>
              <a:rPr lang="en-US" sz="3600" dirty="0"/>
              <a:t>How do you conclude?</a:t>
            </a:r>
          </a:p>
        </p:txBody>
      </p:sp>
      <p:sp>
        <p:nvSpPr>
          <p:cNvPr id="3" name="Content Placeholder 2">
            <a:extLst>
              <a:ext uri="{FF2B5EF4-FFF2-40B4-BE49-F238E27FC236}">
                <a16:creationId xmlns:a16="http://schemas.microsoft.com/office/drawing/2014/main" id="{3DBDE9FF-A509-652E-9858-36FF0B46537F}"/>
              </a:ext>
            </a:extLst>
          </p:cNvPr>
          <p:cNvSpPr>
            <a:spLocks noGrp="1"/>
          </p:cNvSpPr>
          <p:nvPr>
            <p:ph idx="1"/>
          </p:nvPr>
        </p:nvSpPr>
        <p:spPr>
          <a:xfrm>
            <a:off x="1045029" y="2305531"/>
            <a:ext cx="4991629" cy="3896313"/>
          </a:xfrm>
        </p:spPr>
        <p:txBody>
          <a:bodyPr anchor="ctr">
            <a:normAutofit/>
          </a:bodyPr>
          <a:lstStyle/>
          <a:p>
            <a:r>
              <a:rPr lang="en-US" sz="1800" dirty="0"/>
              <a:t>The conclusion allows you to highlight the major takeaways from your research </a:t>
            </a:r>
          </a:p>
          <a:p>
            <a:r>
              <a:rPr lang="en-US" sz="1800" dirty="0"/>
              <a:t>The conclusion is a “bridge” between your introduction and findings because it reveals where your findings sit within the literature</a:t>
            </a:r>
          </a:p>
          <a:p>
            <a:r>
              <a:rPr lang="en-US" sz="1800" dirty="0"/>
              <a:t>The conclusion is an opportunity to show how your findings apply in other contexts </a:t>
            </a:r>
          </a:p>
          <a:p>
            <a:r>
              <a:rPr lang="en-US" sz="1800" dirty="0"/>
              <a:t>The conclusion offers space to reflect on the implications of your findings for research, practice and policy</a:t>
            </a:r>
          </a:p>
        </p:txBody>
      </p:sp>
      <p:pic>
        <p:nvPicPr>
          <p:cNvPr id="5" name="Picture 4" descr="White bulbs with a yellow one standing out">
            <a:extLst>
              <a:ext uri="{FF2B5EF4-FFF2-40B4-BE49-F238E27FC236}">
                <a16:creationId xmlns:a16="http://schemas.microsoft.com/office/drawing/2014/main" id="{90D7C6E6-EAB4-9772-ADB3-193E44428221}"/>
              </a:ext>
            </a:extLst>
          </p:cNvPr>
          <p:cNvPicPr>
            <a:picLocks noChangeAspect="1"/>
          </p:cNvPicPr>
          <p:nvPr/>
        </p:nvPicPr>
        <p:blipFill rotWithShape="1">
          <a:blip r:embed="rId2"/>
          <a:srcRect l="25015" r="20502" b="-1"/>
          <a:stretch/>
        </p:blipFill>
        <p:spPr>
          <a:xfrm>
            <a:off x="6788383" y="613147"/>
            <a:ext cx="4565417" cy="5593443"/>
          </a:xfrm>
          <a:prstGeom prst="rect">
            <a:avLst/>
          </a:prstGeom>
        </p:spPr>
      </p:pic>
      <p:cxnSp>
        <p:nvCxnSpPr>
          <p:cNvPr id="34" name="Straight Connector 3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37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9B9C2-BA01-AD3C-93C5-01407D772BA6}"/>
              </a:ext>
            </a:extLst>
          </p:cNvPr>
          <p:cNvSpPr>
            <a:spLocks noGrp="1"/>
          </p:cNvSpPr>
          <p:nvPr>
            <p:ph type="title"/>
          </p:nvPr>
        </p:nvSpPr>
        <p:spPr>
          <a:xfrm>
            <a:off x="836679" y="723898"/>
            <a:ext cx="6002110" cy="1495425"/>
          </a:xfrm>
        </p:spPr>
        <p:txBody>
          <a:bodyPr>
            <a:normAutofit/>
          </a:bodyPr>
          <a:lstStyle/>
          <a:p>
            <a:r>
              <a:rPr lang="en-US" sz="4000"/>
              <a:t>Example: Conclusions</a:t>
            </a:r>
          </a:p>
        </p:txBody>
      </p:sp>
      <p:sp>
        <p:nvSpPr>
          <p:cNvPr id="3" name="Content Placeholder 2">
            <a:extLst>
              <a:ext uri="{FF2B5EF4-FFF2-40B4-BE49-F238E27FC236}">
                <a16:creationId xmlns:a16="http://schemas.microsoft.com/office/drawing/2014/main" id="{DE4E89A3-A9BB-3572-6528-479604FA735A}"/>
              </a:ext>
            </a:extLst>
          </p:cNvPr>
          <p:cNvSpPr>
            <a:spLocks noGrp="1"/>
          </p:cNvSpPr>
          <p:nvPr>
            <p:ph idx="1"/>
          </p:nvPr>
        </p:nvSpPr>
        <p:spPr>
          <a:xfrm>
            <a:off x="836679" y="2219323"/>
            <a:ext cx="6002110" cy="3729034"/>
          </a:xfrm>
        </p:spPr>
        <p:txBody>
          <a:bodyPr>
            <a:normAutofit/>
          </a:bodyPr>
          <a:lstStyle/>
          <a:p>
            <a:pPr marL="0" indent="0">
              <a:buNone/>
            </a:pPr>
            <a:r>
              <a:rPr lang="en-US" sz="2400" dirty="0"/>
              <a:t>Disinvestment and budget cuts to public transportation create unique vulnerabilities and health inequities. Countries such as Canada, need nationwide public transportation systems to promote healthcare access. Transportation-related austerity decisions ought to be assessed through a Health in All Policies (</a:t>
            </a:r>
            <a:r>
              <a:rPr lang="en-US" sz="2400" dirty="0" err="1"/>
              <a:t>HiAP</a:t>
            </a:r>
            <a:r>
              <a:rPr lang="en-US" sz="2400" dirty="0"/>
              <a:t>) framework to protect vulnerable populations from pathogenic public policies.</a:t>
            </a:r>
          </a:p>
        </p:txBody>
      </p:sp>
      <p:pic>
        <p:nvPicPr>
          <p:cNvPr id="5" name="Picture 4" descr="Cars in a traffic jam">
            <a:extLst>
              <a:ext uri="{FF2B5EF4-FFF2-40B4-BE49-F238E27FC236}">
                <a16:creationId xmlns:a16="http://schemas.microsoft.com/office/drawing/2014/main" id="{4FB63298-C5B2-FB02-1205-7BDF62142266}"/>
              </a:ext>
            </a:extLst>
          </p:cNvPr>
          <p:cNvPicPr>
            <a:picLocks noChangeAspect="1"/>
          </p:cNvPicPr>
          <p:nvPr/>
        </p:nvPicPr>
        <p:blipFill rotWithShape="1">
          <a:blip r:embed="rId2"/>
          <a:srcRect l="24496" r="28185"/>
          <a:stretch/>
        </p:blipFill>
        <p:spPr>
          <a:xfrm>
            <a:off x="7199440" y="10"/>
            <a:ext cx="4992560" cy="6857990"/>
          </a:xfrm>
          <a:prstGeom prst="rect">
            <a:avLst/>
          </a:prstGeom>
          <a:effectLst/>
        </p:spPr>
      </p:pic>
    </p:spTree>
    <p:extLst>
      <p:ext uri="{BB962C8B-B14F-4D97-AF65-F5344CB8AC3E}">
        <p14:creationId xmlns:p14="http://schemas.microsoft.com/office/powerpoint/2010/main" val="165741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BF3-F05F-7FC7-B5DF-A865EA703923}"/>
              </a:ext>
            </a:extLst>
          </p:cNvPr>
          <p:cNvSpPr>
            <a:spLocks noGrp="1"/>
          </p:cNvSpPr>
          <p:nvPr>
            <p:ph type="title"/>
          </p:nvPr>
        </p:nvSpPr>
        <p:spPr>
          <a:xfrm>
            <a:off x="762000" y="1138036"/>
            <a:ext cx="4085665" cy="1402470"/>
          </a:xfrm>
        </p:spPr>
        <p:txBody>
          <a:bodyPr anchor="t">
            <a:normAutofit/>
          </a:bodyPr>
          <a:lstStyle/>
          <a:p>
            <a:r>
              <a:rPr lang="en-US" sz="3200"/>
              <a:t>Conclusion</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B7FD7B-94E3-4268-F654-6A81E2F7080B}"/>
              </a:ext>
            </a:extLst>
          </p:cNvPr>
          <p:cNvSpPr>
            <a:spLocks noGrp="1"/>
          </p:cNvSpPr>
          <p:nvPr>
            <p:ph idx="1"/>
          </p:nvPr>
        </p:nvSpPr>
        <p:spPr>
          <a:xfrm>
            <a:off x="762000" y="1752600"/>
            <a:ext cx="4888992" cy="4389783"/>
          </a:xfrm>
        </p:spPr>
        <p:txBody>
          <a:bodyPr>
            <a:normAutofit/>
          </a:bodyPr>
          <a:lstStyle/>
          <a:p>
            <a:r>
              <a:rPr lang="en-US" sz="1700" dirty="0"/>
              <a:t>Scientific abstracts are one of the most important things to learn how to write</a:t>
            </a:r>
          </a:p>
          <a:p>
            <a:r>
              <a:rPr lang="en-US" sz="1700" dirty="0"/>
              <a:t>They are used by editors, reviewers, funders, peers and many others to decide whether you deserve further attention or not</a:t>
            </a:r>
          </a:p>
          <a:p>
            <a:r>
              <a:rPr lang="en-US" sz="1700" dirty="0"/>
              <a:t>They offer an opportunity to remember what is the most important thing in your research</a:t>
            </a:r>
          </a:p>
          <a:p>
            <a:r>
              <a:rPr lang="en-US" sz="1700" dirty="0"/>
              <a:t>In short, a scientific abstract asks </a:t>
            </a:r>
            <a:r>
              <a:rPr lang="en-US" sz="1700" b="1" dirty="0"/>
              <a:t>“can you say in 100-300 words, what you could say in 3000-6000 words?”</a:t>
            </a:r>
          </a:p>
        </p:txBody>
      </p:sp>
      <p:pic>
        <p:nvPicPr>
          <p:cNvPr id="5" name="Picture 4" descr="Empty speech bubbles">
            <a:extLst>
              <a:ext uri="{FF2B5EF4-FFF2-40B4-BE49-F238E27FC236}">
                <a16:creationId xmlns:a16="http://schemas.microsoft.com/office/drawing/2014/main" id="{17B42109-4997-2924-F324-67789F6F328F}"/>
              </a:ext>
            </a:extLst>
          </p:cNvPr>
          <p:cNvPicPr>
            <a:picLocks noChangeAspect="1"/>
          </p:cNvPicPr>
          <p:nvPr/>
        </p:nvPicPr>
        <p:blipFill rotWithShape="1">
          <a:blip r:embed="rId2"/>
          <a:srcRect l="22415" r="13920" b="-1"/>
          <a:stretch/>
        </p:blipFill>
        <p:spPr>
          <a:xfrm>
            <a:off x="5650992" y="10"/>
            <a:ext cx="6541008" cy="6857990"/>
          </a:xfrm>
          <a:prstGeom prst="rect">
            <a:avLst/>
          </a:prstGeom>
        </p:spPr>
      </p:pic>
    </p:spTree>
    <p:extLst>
      <p:ext uri="{BB962C8B-B14F-4D97-AF65-F5344CB8AC3E}">
        <p14:creationId xmlns:p14="http://schemas.microsoft.com/office/powerpoint/2010/main" val="369345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and blue symbols">
            <a:extLst>
              <a:ext uri="{FF2B5EF4-FFF2-40B4-BE49-F238E27FC236}">
                <a16:creationId xmlns:a16="http://schemas.microsoft.com/office/drawing/2014/main" id="{E9113505-3EC2-0427-27A0-2109E349B56B}"/>
              </a:ext>
            </a:extLst>
          </p:cNvPr>
          <p:cNvPicPr>
            <a:picLocks noChangeAspect="1"/>
          </p:cNvPicPr>
          <p:nvPr/>
        </p:nvPicPr>
        <p:blipFill rotWithShape="1">
          <a:blip r:embed="rId2"/>
          <a:srcRect t="12909" b="13561"/>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C01972A2-A81E-DB79-1210-D71DA7813677}"/>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a:solidFill>
                  <a:schemeClr val="tx1">
                    <a:lumMod val="85000"/>
                    <a:lumOff val="15000"/>
                  </a:schemeClr>
                </a:solidFill>
              </a:rPr>
              <a:t>Questions and Comments</a:t>
            </a:r>
          </a:p>
        </p:txBody>
      </p:sp>
    </p:spTree>
    <p:extLst>
      <p:ext uri="{BB962C8B-B14F-4D97-AF65-F5344CB8AC3E}">
        <p14:creationId xmlns:p14="http://schemas.microsoft.com/office/powerpoint/2010/main" val="219495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0611D5-61D5-80DC-EACF-0733D8088EAE}"/>
              </a:ext>
            </a:extLst>
          </p:cNvPr>
          <p:cNvSpPr>
            <a:spLocks noGrp="1"/>
          </p:cNvSpPr>
          <p:nvPr>
            <p:ph type="title"/>
          </p:nvPr>
        </p:nvSpPr>
        <p:spPr>
          <a:xfrm>
            <a:off x="7255564" y="834888"/>
            <a:ext cx="4314645" cy="1268958"/>
          </a:xfrm>
        </p:spPr>
        <p:txBody>
          <a:bodyPr anchor="b">
            <a:normAutofit/>
          </a:bodyPr>
          <a:lstStyle/>
          <a:p>
            <a:r>
              <a:rPr lang="en-US" sz="3200"/>
              <a:t>Outline</a:t>
            </a:r>
          </a:p>
        </p:txBody>
      </p:sp>
      <p:pic>
        <p:nvPicPr>
          <p:cNvPr id="5" name="Picture 4" descr="3D spheres connected with a red line">
            <a:extLst>
              <a:ext uri="{FF2B5EF4-FFF2-40B4-BE49-F238E27FC236}">
                <a16:creationId xmlns:a16="http://schemas.microsoft.com/office/drawing/2014/main" id="{A5FE019C-FD8F-BCF4-1797-9008886226EE}"/>
              </a:ext>
            </a:extLst>
          </p:cNvPr>
          <p:cNvPicPr>
            <a:picLocks noChangeAspect="1"/>
          </p:cNvPicPr>
          <p:nvPr/>
        </p:nvPicPr>
        <p:blipFill rotWithShape="1">
          <a:blip r:embed="rId2"/>
          <a:srcRect l="16211" r="10326"/>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B419095-7827-4C65-6A9E-62CAFA320A21}"/>
              </a:ext>
            </a:extLst>
          </p:cNvPr>
          <p:cNvSpPr>
            <a:spLocks noGrp="1"/>
          </p:cNvSpPr>
          <p:nvPr>
            <p:ph idx="1"/>
          </p:nvPr>
        </p:nvSpPr>
        <p:spPr>
          <a:xfrm>
            <a:off x="7255563" y="2557587"/>
            <a:ext cx="4314645" cy="3717317"/>
          </a:xfrm>
        </p:spPr>
        <p:txBody>
          <a:bodyPr anchor="t">
            <a:normAutofit/>
          </a:bodyPr>
          <a:lstStyle/>
          <a:p>
            <a:r>
              <a:rPr lang="en-US" sz="1800" dirty="0"/>
              <a:t>Introductions</a:t>
            </a:r>
          </a:p>
          <a:p>
            <a:r>
              <a:rPr lang="en-US" sz="1800" dirty="0"/>
              <a:t>What is an abstract?</a:t>
            </a:r>
          </a:p>
          <a:p>
            <a:r>
              <a:rPr lang="en-US" sz="1800" dirty="0"/>
              <a:t>What makes a good introduction?</a:t>
            </a:r>
          </a:p>
          <a:p>
            <a:r>
              <a:rPr lang="en-US" sz="1800" dirty="0"/>
              <a:t>What goes in your methods?</a:t>
            </a:r>
          </a:p>
          <a:p>
            <a:r>
              <a:rPr lang="en-US" sz="1800" dirty="0"/>
              <a:t>What goes in your results section?</a:t>
            </a:r>
          </a:p>
          <a:p>
            <a:r>
              <a:rPr lang="en-US" sz="1800" dirty="0"/>
              <a:t>How do you conclude?</a:t>
            </a:r>
          </a:p>
        </p:txBody>
      </p:sp>
    </p:spTree>
    <p:extLst>
      <p:ext uri="{BB962C8B-B14F-4D97-AF65-F5344CB8AC3E}">
        <p14:creationId xmlns:p14="http://schemas.microsoft.com/office/powerpoint/2010/main" val="2855567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EF261-B7E1-2755-D69E-1136AC592D9C}"/>
              </a:ext>
            </a:extLst>
          </p:cNvPr>
          <p:cNvSpPr>
            <a:spLocks noGrp="1"/>
          </p:cNvSpPr>
          <p:nvPr>
            <p:ph type="title"/>
          </p:nvPr>
        </p:nvSpPr>
        <p:spPr>
          <a:xfrm>
            <a:off x="841248" y="256032"/>
            <a:ext cx="10506456" cy="1014984"/>
          </a:xfrm>
        </p:spPr>
        <p:txBody>
          <a:bodyPr anchor="b">
            <a:normAutofit/>
          </a:bodyPr>
          <a:lstStyle/>
          <a:p>
            <a:r>
              <a:rPr lang="en-US" dirty="0"/>
              <a:t>What is a scientific abstract?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BAC96CE-E2A7-2CAB-46D9-77DCD6AE8386}"/>
              </a:ext>
            </a:extLst>
          </p:cNvPr>
          <p:cNvGraphicFramePr>
            <a:graphicFrameLocks noGrp="1"/>
          </p:cNvGraphicFramePr>
          <p:nvPr>
            <p:ph idx="1"/>
            <p:extLst>
              <p:ext uri="{D42A27DB-BD31-4B8C-83A1-F6EECF244321}">
                <p14:modId xmlns:p14="http://schemas.microsoft.com/office/powerpoint/2010/main" val="185531971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3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8862A-9A80-9C40-EB4A-27F32B9357CA}"/>
              </a:ext>
            </a:extLst>
          </p:cNvPr>
          <p:cNvSpPr>
            <a:spLocks noGrp="1"/>
          </p:cNvSpPr>
          <p:nvPr>
            <p:ph type="title"/>
          </p:nvPr>
        </p:nvSpPr>
        <p:spPr>
          <a:xfrm>
            <a:off x="838200" y="365125"/>
            <a:ext cx="10515600" cy="1325563"/>
          </a:xfrm>
        </p:spPr>
        <p:txBody>
          <a:bodyPr>
            <a:normAutofit/>
          </a:bodyPr>
          <a:lstStyle/>
          <a:p>
            <a:r>
              <a:rPr lang="en-US" sz="5400" dirty="0"/>
              <a:t>Example: Scientific Abstract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D718B1-9827-5205-998E-DE370E942FCB}"/>
              </a:ext>
            </a:extLst>
          </p:cNvPr>
          <p:cNvSpPr>
            <a:spLocks noGrp="1"/>
          </p:cNvSpPr>
          <p:nvPr>
            <p:ph idx="1"/>
          </p:nvPr>
        </p:nvSpPr>
        <p:spPr>
          <a:xfrm>
            <a:off x="669036" y="1929383"/>
            <a:ext cx="10853928" cy="4928617"/>
          </a:xfrm>
        </p:spPr>
        <p:txBody>
          <a:bodyPr>
            <a:normAutofit lnSpcReduction="10000"/>
          </a:bodyPr>
          <a:lstStyle/>
          <a:p>
            <a:pPr marL="0" indent="0">
              <a:buNone/>
            </a:pPr>
            <a:r>
              <a:rPr lang="en-US" sz="1600" dirty="0"/>
              <a:t>Rural Transportation and Vulnerability: A Qualitative Analysis of Health Equity Impacts of Cuts to Intercity Public Transportation in Canada, Alhassan J. University of Saskatchewan, Community Health and Epidemiology, Canada.</a:t>
            </a:r>
          </a:p>
          <a:p>
            <a:pPr marL="0" indent="0">
              <a:buNone/>
            </a:pPr>
            <a:r>
              <a:rPr lang="en-US" sz="1600" b="1" dirty="0"/>
              <a:t>Background - </a:t>
            </a:r>
            <a:r>
              <a:rPr lang="en-US" sz="1600" dirty="0"/>
              <a:t>Transportation is a critical determinant of health particularly for chronically ill patients yet Canadian evidence on intercity transportation barriers for healthcare access remains scant. In 2017 the Saskatchewan Government eliminated a 70-year-old bus company, the Saskatchewan Transportation Company (STC), as part of austerity measures aimed at saving $85 million. No health equity impact analysis was conducted by the government, yet the bus served 253 communities and provided medical passes for chronically ill patients and families prior to the closure. We explored health equity impacts of the decision and how particular aspects of people’s identities and social position predispose them to vulnerability following the loss of STC.</a:t>
            </a:r>
          </a:p>
          <a:p>
            <a:pPr marL="0" indent="0">
              <a:buNone/>
            </a:pPr>
            <a:r>
              <a:rPr lang="en-US" sz="1600" b="1" dirty="0"/>
              <a:t>Methods - </a:t>
            </a:r>
            <a:r>
              <a:rPr lang="en-US" sz="1600" dirty="0"/>
              <a:t>Drawing on intersectionality theory, we interviewed 100 former bus riders seeking healthcare and other services and conducted six focus groups with 24 stakeholders including physicians, nurses, and Indigenous health system organizations’ staff. We used qualitative case study methodology to inform analysis and ensured rigor through a synthesized member checking.</a:t>
            </a:r>
          </a:p>
          <a:p>
            <a:pPr marL="0" indent="0">
              <a:buNone/>
            </a:pPr>
            <a:r>
              <a:rPr lang="en-US" sz="1600" b="1" dirty="0"/>
              <a:t>Results - </a:t>
            </a:r>
            <a:r>
              <a:rPr lang="en-US" sz="1600" dirty="0"/>
              <a:t>Many patients were female (68%) and self-reported living with disabilities (27%). The closure has limited access to specialized care especially for those with chronic conditions such as HIV/AIDS, Diabetes etc. Reduced healthcare access is experienced unequally depending on people’s social and geographical locations (gender, age, (dis)ability, geography, and ethnicity). The closure produces unique vulnerabilities for patients and community members through five key pathways: ability to drive, vulnerable geographies, poverty, safety (especially for Indigenous women) and lost freedom (for those with disabilities), and these vulnerabilities are worse for those experiencing intersecting oppressions.</a:t>
            </a:r>
          </a:p>
          <a:p>
            <a:pPr marL="0" indent="0">
              <a:buNone/>
            </a:pPr>
            <a:r>
              <a:rPr lang="en-US" sz="1600" b="1" dirty="0"/>
              <a:t>Conclusions - </a:t>
            </a:r>
            <a:r>
              <a:rPr lang="en-US" sz="1600" dirty="0"/>
              <a:t>Disinvestment and budget cuts to public transportation create unique vulnerabilities and health inequities. Countries such as Canada, need nationwide public transportation systems to promote healthcare access. Transportation-related austerity decisions ought to be assessed through a Health in All Policies (</a:t>
            </a:r>
            <a:r>
              <a:rPr lang="en-US" sz="1600" dirty="0" err="1"/>
              <a:t>HiAP</a:t>
            </a:r>
            <a:r>
              <a:rPr lang="en-US" sz="1600" dirty="0"/>
              <a:t>) framework to protect vulnerable populations from pathogenic public policies.</a:t>
            </a:r>
          </a:p>
          <a:p>
            <a:pPr marL="0" indent="0">
              <a:buNone/>
            </a:pPr>
            <a:endParaRPr lang="en-US" sz="1200" dirty="0"/>
          </a:p>
          <a:p>
            <a:endParaRPr lang="en-US" sz="1200" dirty="0"/>
          </a:p>
        </p:txBody>
      </p:sp>
    </p:spTree>
    <p:extLst>
      <p:ext uri="{BB962C8B-B14F-4D97-AF65-F5344CB8AC3E}">
        <p14:creationId xmlns:p14="http://schemas.microsoft.com/office/powerpoint/2010/main" val="121225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2297A-CAEC-41E5-33BE-272A24C3F46A}"/>
              </a:ext>
            </a:extLst>
          </p:cNvPr>
          <p:cNvSpPr>
            <a:spLocks noGrp="1"/>
          </p:cNvSpPr>
          <p:nvPr>
            <p:ph type="title"/>
          </p:nvPr>
        </p:nvSpPr>
        <p:spPr>
          <a:xfrm>
            <a:off x="7255564" y="834888"/>
            <a:ext cx="4314645" cy="1268958"/>
          </a:xfrm>
        </p:spPr>
        <p:txBody>
          <a:bodyPr anchor="b">
            <a:normAutofit/>
          </a:bodyPr>
          <a:lstStyle/>
          <a:p>
            <a:r>
              <a:rPr lang="en-US" sz="3200"/>
              <a:t>What makes a good introduction?</a:t>
            </a:r>
          </a:p>
        </p:txBody>
      </p:sp>
      <p:pic>
        <p:nvPicPr>
          <p:cNvPr id="5" name="Picture 4" descr="Magnifying glass on clear background">
            <a:extLst>
              <a:ext uri="{FF2B5EF4-FFF2-40B4-BE49-F238E27FC236}">
                <a16:creationId xmlns:a16="http://schemas.microsoft.com/office/drawing/2014/main" id="{67E2A270-51E1-6042-AF33-1B60D9141F3D}"/>
              </a:ext>
            </a:extLst>
          </p:cNvPr>
          <p:cNvPicPr>
            <a:picLocks noChangeAspect="1"/>
          </p:cNvPicPr>
          <p:nvPr/>
        </p:nvPicPr>
        <p:blipFill rotWithShape="1">
          <a:blip r:embed="rId2"/>
          <a:srcRect l="30303" r="4314"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8" name="Rectangle 1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96C88E8-76CA-41D4-466D-852E4CFED786}"/>
              </a:ext>
            </a:extLst>
          </p:cNvPr>
          <p:cNvSpPr>
            <a:spLocks noGrp="1"/>
          </p:cNvSpPr>
          <p:nvPr>
            <p:ph idx="1"/>
          </p:nvPr>
        </p:nvSpPr>
        <p:spPr>
          <a:xfrm>
            <a:off x="7255563" y="2557587"/>
            <a:ext cx="4314645" cy="3717317"/>
          </a:xfrm>
        </p:spPr>
        <p:txBody>
          <a:bodyPr anchor="t">
            <a:normAutofit/>
          </a:bodyPr>
          <a:lstStyle/>
          <a:p>
            <a:r>
              <a:rPr lang="en-US" sz="1800"/>
              <a:t>The introduction contains the first sentence of the abstract and can either make the reader excited or disinterested</a:t>
            </a:r>
          </a:p>
          <a:p>
            <a:r>
              <a:rPr lang="en-US" sz="1800"/>
              <a:t>The introduction should provide sufficient background to help the reader understand why the topic is important</a:t>
            </a:r>
          </a:p>
          <a:p>
            <a:r>
              <a:rPr lang="en-US" sz="1800"/>
              <a:t>The introduction can use a “funnel structure” moving from the general to the specific</a:t>
            </a:r>
          </a:p>
          <a:p>
            <a:endParaRPr lang="en-US" sz="1800"/>
          </a:p>
        </p:txBody>
      </p:sp>
    </p:spTree>
    <p:extLst>
      <p:ext uri="{BB962C8B-B14F-4D97-AF65-F5344CB8AC3E}">
        <p14:creationId xmlns:p14="http://schemas.microsoft.com/office/powerpoint/2010/main" val="193467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EFA0-FB59-6187-9263-293C948AEF16}"/>
              </a:ext>
            </a:extLst>
          </p:cNvPr>
          <p:cNvSpPr>
            <a:spLocks noGrp="1"/>
          </p:cNvSpPr>
          <p:nvPr>
            <p:ph type="title"/>
          </p:nvPr>
        </p:nvSpPr>
        <p:spPr>
          <a:xfrm>
            <a:off x="876692" y="741391"/>
            <a:ext cx="5479719" cy="904529"/>
          </a:xfrm>
        </p:spPr>
        <p:txBody>
          <a:bodyPr anchor="b">
            <a:normAutofit/>
          </a:bodyPr>
          <a:lstStyle/>
          <a:p>
            <a:r>
              <a:rPr lang="en-US" sz="3200" dirty="0"/>
              <a:t>Example: Introduction</a:t>
            </a:r>
          </a:p>
        </p:txBody>
      </p:sp>
      <p:sp>
        <p:nvSpPr>
          <p:cNvPr id="3" name="Content Placeholder 2">
            <a:extLst>
              <a:ext uri="{FF2B5EF4-FFF2-40B4-BE49-F238E27FC236}">
                <a16:creationId xmlns:a16="http://schemas.microsoft.com/office/drawing/2014/main" id="{A393BC34-BF42-1C2B-3C15-291D1F7EDA56}"/>
              </a:ext>
            </a:extLst>
          </p:cNvPr>
          <p:cNvSpPr>
            <a:spLocks noGrp="1"/>
          </p:cNvSpPr>
          <p:nvPr>
            <p:ph idx="1"/>
          </p:nvPr>
        </p:nvSpPr>
        <p:spPr>
          <a:xfrm>
            <a:off x="876692" y="1645920"/>
            <a:ext cx="5479719" cy="4953000"/>
          </a:xfrm>
        </p:spPr>
        <p:txBody>
          <a:bodyPr anchor="t">
            <a:normAutofit/>
          </a:bodyPr>
          <a:lstStyle/>
          <a:p>
            <a:pPr marL="0" indent="0">
              <a:buNone/>
            </a:pPr>
            <a:r>
              <a:rPr lang="en-US" sz="2000" dirty="0"/>
              <a:t>Transportation is a critical determinant of health particularly for chronically ill patients yet Canadian evidence on intercity transportation barriers for healthcare access remains scant. In 2017 the Saskatchewan Government eliminated a 70-year-old bus company, the Saskatchewan Transportation Company (STC), as part of austerity measures aimed at saving $85 million. No health equity impact analysis was conducted by the government, yet the bus served 253 communities and provided medical passes for chronically ill patients and families prior to the closure. </a:t>
            </a:r>
            <a:r>
              <a:rPr lang="en-US" sz="2000" b="1" dirty="0"/>
              <a:t>We explored health equity impacts of the decision and how particular aspects of people’s identities and social position predispose them to vulnerability following the loss of STC.</a:t>
            </a:r>
          </a:p>
          <a:p>
            <a:endParaRPr lang="en-US" sz="1700" dirty="0"/>
          </a:p>
        </p:txBody>
      </p:sp>
      <p:pic>
        <p:nvPicPr>
          <p:cNvPr id="5" name="Picture 4" descr="Exclamation mark on a yellow background">
            <a:extLst>
              <a:ext uri="{FF2B5EF4-FFF2-40B4-BE49-F238E27FC236}">
                <a16:creationId xmlns:a16="http://schemas.microsoft.com/office/drawing/2014/main" id="{E81B7C5A-FC8C-F21A-0285-906649C3454F}"/>
              </a:ext>
            </a:extLst>
          </p:cNvPr>
          <p:cNvPicPr>
            <a:picLocks noChangeAspect="1"/>
          </p:cNvPicPr>
          <p:nvPr/>
        </p:nvPicPr>
        <p:blipFill rotWithShape="1">
          <a:blip r:embed="rId2"/>
          <a:srcRect l="29549" r="16632"/>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042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36948B2-9821-B723-C4FE-90139A07E506}"/>
              </a:ext>
            </a:extLst>
          </p:cNvPr>
          <p:cNvSpPr>
            <a:spLocks noGrp="1"/>
          </p:cNvSpPr>
          <p:nvPr>
            <p:ph type="title"/>
          </p:nvPr>
        </p:nvSpPr>
        <p:spPr>
          <a:xfrm>
            <a:off x="479394" y="1070800"/>
            <a:ext cx="3939688" cy="5583126"/>
          </a:xfrm>
        </p:spPr>
        <p:txBody>
          <a:bodyPr>
            <a:normAutofit/>
          </a:bodyPr>
          <a:lstStyle/>
          <a:p>
            <a:pPr algn="r"/>
            <a:r>
              <a:rPr lang="en-US" sz="6800"/>
              <a:t>What goes in your methods?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C5E2DEE-99F4-9B2D-E0C9-57F1200D93CA}"/>
              </a:ext>
            </a:extLst>
          </p:cNvPr>
          <p:cNvGraphicFramePr>
            <a:graphicFrameLocks noGrp="1"/>
          </p:cNvGraphicFramePr>
          <p:nvPr>
            <p:ph idx="1"/>
            <p:extLst>
              <p:ext uri="{D42A27DB-BD31-4B8C-83A1-F6EECF244321}">
                <p14:modId xmlns:p14="http://schemas.microsoft.com/office/powerpoint/2010/main" val="424004011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6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64368-31B1-18E7-DDED-58F537A549D4}"/>
              </a:ext>
            </a:extLst>
          </p:cNvPr>
          <p:cNvSpPr>
            <a:spLocks noGrp="1"/>
          </p:cNvSpPr>
          <p:nvPr>
            <p:ph type="title"/>
          </p:nvPr>
        </p:nvSpPr>
        <p:spPr>
          <a:xfrm>
            <a:off x="1171074" y="1396686"/>
            <a:ext cx="3240506" cy="4064628"/>
          </a:xfrm>
        </p:spPr>
        <p:txBody>
          <a:bodyPr>
            <a:normAutofit/>
          </a:bodyPr>
          <a:lstStyle/>
          <a:p>
            <a:r>
              <a:rPr lang="en-US">
                <a:solidFill>
                  <a:srgbClr val="FFFFFF"/>
                </a:solidFill>
              </a:rPr>
              <a:t>Example: Methods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57B1FA-0FAF-34F7-F420-8AE5CBCD8916}"/>
              </a:ext>
            </a:extLst>
          </p:cNvPr>
          <p:cNvSpPr>
            <a:spLocks noGrp="1"/>
          </p:cNvSpPr>
          <p:nvPr>
            <p:ph idx="1"/>
          </p:nvPr>
        </p:nvSpPr>
        <p:spPr>
          <a:xfrm>
            <a:off x="5370153" y="1526033"/>
            <a:ext cx="5536397" cy="3935281"/>
          </a:xfrm>
        </p:spPr>
        <p:txBody>
          <a:bodyPr>
            <a:normAutofit/>
          </a:bodyPr>
          <a:lstStyle/>
          <a:p>
            <a:pPr marL="0" indent="0">
              <a:buNone/>
            </a:pPr>
            <a:r>
              <a:rPr lang="en-US" sz="2600"/>
              <a:t>Drawing on intersectionality theory, we interviewed 100 former bus riders seeking healthcare and other services and conducted six focus groups with 24 stakeholders including physicians, nurses, and Indigenous health system organizations’ staff. We used qualitative case study methodology to inform analysis and ensured rigor through a synthesized member checking.</a:t>
            </a:r>
          </a:p>
        </p:txBody>
      </p:sp>
    </p:spTree>
    <p:extLst>
      <p:ext uri="{BB962C8B-B14F-4D97-AF65-F5344CB8AC3E}">
        <p14:creationId xmlns:p14="http://schemas.microsoft.com/office/powerpoint/2010/main" val="265337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DD33B-3492-C72A-C000-1E17CEF856E8}"/>
              </a:ext>
            </a:extLst>
          </p:cNvPr>
          <p:cNvSpPr>
            <a:spLocks noGrp="1"/>
          </p:cNvSpPr>
          <p:nvPr>
            <p:ph type="title"/>
          </p:nvPr>
        </p:nvSpPr>
        <p:spPr>
          <a:xfrm>
            <a:off x="761800" y="762001"/>
            <a:ext cx="5334197" cy="1708242"/>
          </a:xfrm>
        </p:spPr>
        <p:txBody>
          <a:bodyPr anchor="ctr">
            <a:normAutofit/>
          </a:bodyPr>
          <a:lstStyle/>
          <a:p>
            <a:r>
              <a:rPr lang="en-US" sz="4000"/>
              <a:t>What goes in your results section?</a:t>
            </a:r>
          </a:p>
        </p:txBody>
      </p:sp>
      <p:sp>
        <p:nvSpPr>
          <p:cNvPr id="3" name="Content Placeholder 2">
            <a:extLst>
              <a:ext uri="{FF2B5EF4-FFF2-40B4-BE49-F238E27FC236}">
                <a16:creationId xmlns:a16="http://schemas.microsoft.com/office/drawing/2014/main" id="{E84DC517-2A25-A52B-9A19-542F46C00F98}"/>
              </a:ext>
            </a:extLst>
          </p:cNvPr>
          <p:cNvSpPr>
            <a:spLocks noGrp="1"/>
          </p:cNvSpPr>
          <p:nvPr>
            <p:ph idx="1"/>
          </p:nvPr>
        </p:nvSpPr>
        <p:spPr>
          <a:xfrm>
            <a:off x="761800" y="2470244"/>
            <a:ext cx="5334197" cy="3769835"/>
          </a:xfrm>
        </p:spPr>
        <p:txBody>
          <a:bodyPr anchor="ctr">
            <a:normAutofit/>
          </a:bodyPr>
          <a:lstStyle/>
          <a:p>
            <a:r>
              <a:rPr lang="en-US" sz="2000" dirty="0"/>
              <a:t>The results section allows you to describe the main findings from your research</a:t>
            </a:r>
          </a:p>
          <a:p>
            <a:r>
              <a:rPr lang="en-US" sz="2000" dirty="0"/>
              <a:t>Here you should describe the major themes emerging from your data or report the main findings from regression analyses</a:t>
            </a:r>
          </a:p>
          <a:p>
            <a:r>
              <a:rPr lang="en-US" sz="2000" dirty="0"/>
              <a:t>First, highlight one or two general findings</a:t>
            </a:r>
          </a:p>
          <a:p>
            <a:r>
              <a:rPr lang="en-US" sz="2000" dirty="0"/>
              <a:t> Describe the most surprising or interesting findings based on what is known on the topic or what would be expected</a:t>
            </a:r>
          </a:p>
          <a:p>
            <a:r>
              <a:rPr lang="en-US" sz="2000" dirty="0"/>
              <a:t>Do not try to add everything! </a:t>
            </a:r>
          </a:p>
          <a:p>
            <a:endParaRPr lang="en-US" sz="2000" dirty="0"/>
          </a:p>
        </p:txBody>
      </p:sp>
      <p:pic>
        <p:nvPicPr>
          <p:cNvPr id="5" name="Picture 4" descr="Magnifying glass and question mark">
            <a:extLst>
              <a:ext uri="{FF2B5EF4-FFF2-40B4-BE49-F238E27FC236}">
                <a16:creationId xmlns:a16="http://schemas.microsoft.com/office/drawing/2014/main" id="{E6DE6E1E-CF4F-2A9D-81B0-CD6D8804356C}"/>
              </a:ext>
            </a:extLst>
          </p:cNvPr>
          <p:cNvPicPr>
            <a:picLocks noChangeAspect="1"/>
          </p:cNvPicPr>
          <p:nvPr/>
        </p:nvPicPr>
        <p:blipFill rotWithShape="1">
          <a:blip r:embed="rId2"/>
          <a:srcRect l="29983" r="2633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4542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1232</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How to Write a Scientific Abstract</vt:lpstr>
      <vt:lpstr>Outline</vt:lpstr>
      <vt:lpstr>What is a scientific abstract?</vt:lpstr>
      <vt:lpstr>Example: Scientific Abstract</vt:lpstr>
      <vt:lpstr>What makes a good introduction?</vt:lpstr>
      <vt:lpstr>Example: Introduction</vt:lpstr>
      <vt:lpstr>What goes in your methods?</vt:lpstr>
      <vt:lpstr>Example: Methods</vt:lpstr>
      <vt:lpstr>What goes in your results section?</vt:lpstr>
      <vt:lpstr>Example: Results</vt:lpstr>
      <vt:lpstr>How do you conclude?</vt:lpstr>
      <vt:lpstr>Example: Conclusions</vt:lpstr>
      <vt:lpstr>Conclusion</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Scientific Abstract</dc:title>
  <dc:creator>Alhassan, Jacob</dc:creator>
  <cp:lastModifiedBy>Karyn M. Warsow</cp:lastModifiedBy>
  <cp:revision>6</cp:revision>
  <dcterms:created xsi:type="dcterms:W3CDTF">2023-12-07T23:46:42Z</dcterms:created>
  <dcterms:modified xsi:type="dcterms:W3CDTF">2023-12-08T13:32:25Z</dcterms:modified>
</cp:coreProperties>
</file>